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8" r:id="rId3"/>
    <p:sldId id="259" r:id="rId4"/>
    <p:sldId id="302" r:id="rId5"/>
    <p:sldId id="303" r:id="rId6"/>
    <p:sldId id="313" r:id="rId7"/>
    <p:sldId id="260" r:id="rId8"/>
    <p:sldId id="261" r:id="rId9"/>
    <p:sldId id="262" r:id="rId10"/>
    <p:sldId id="263" r:id="rId11"/>
    <p:sldId id="265" r:id="rId12"/>
    <p:sldId id="279" r:id="rId13"/>
    <p:sldId id="282" r:id="rId14"/>
    <p:sldId id="293" r:id="rId15"/>
    <p:sldId id="280" r:id="rId16"/>
    <p:sldId id="284" r:id="rId17"/>
    <p:sldId id="294" r:id="rId18"/>
    <p:sldId id="285" r:id="rId19"/>
    <p:sldId id="286" r:id="rId20"/>
    <p:sldId id="295" r:id="rId21"/>
    <p:sldId id="283" r:id="rId22"/>
    <p:sldId id="287" r:id="rId23"/>
    <p:sldId id="266" r:id="rId24"/>
    <p:sldId id="264" r:id="rId25"/>
    <p:sldId id="257" r:id="rId26"/>
    <p:sldId id="267" r:id="rId27"/>
    <p:sldId id="270" r:id="rId28"/>
    <p:sldId id="268" r:id="rId29"/>
    <p:sldId id="269" r:id="rId30"/>
    <p:sldId id="274" r:id="rId31"/>
    <p:sldId id="271" r:id="rId32"/>
    <p:sldId id="273" r:id="rId33"/>
    <p:sldId id="275" r:id="rId34"/>
    <p:sldId id="278" r:id="rId35"/>
    <p:sldId id="304" r:id="rId36"/>
    <p:sldId id="305" r:id="rId37"/>
    <p:sldId id="290" r:id="rId38"/>
    <p:sldId id="289" r:id="rId39"/>
    <p:sldId id="306" r:id="rId40"/>
    <p:sldId id="308" r:id="rId41"/>
    <p:sldId id="309" r:id="rId42"/>
    <p:sldId id="276" r:id="rId43"/>
    <p:sldId id="311" r:id="rId44"/>
    <p:sldId id="312" r:id="rId45"/>
    <p:sldId id="310" r:id="rId46"/>
    <p:sldId id="316" r:id="rId47"/>
    <p:sldId id="320" r:id="rId48"/>
    <p:sldId id="323" r:id="rId49"/>
    <p:sldId id="321" r:id="rId50"/>
    <p:sldId id="322" r:id="rId51"/>
    <p:sldId id="315" r:id="rId52"/>
    <p:sldId id="318" r:id="rId53"/>
    <p:sldId id="319" r:id="rId54"/>
    <p:sldId id="317" r:id="rId55"/>
    <p:sldId id="300" r:id="rId56"/>
    <p:sldId id="272" r:id="rId57"/>
    <p:sldId id="301" r:id="rId58"/>
    <p:sldId id="296" r:id="rId59"/>
    <p:sldId id="297" r:id="rId60"/>
    <p:sldId id="298" r:id="rId61"/>
    <p:sldId id="29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9D33"/>
    <a:srgbClr val="31475E"/>
    <a:srgbClr val="01557A"/>
    <a:srgbClr val="0790DC"/>
    <a:srgbClr val="2E5A97"/>
    <a:srgbClr val="7F7F7F"/>
    <a:srgbClr val="162737"/>
    <a:srgbClr val="95B2F8"/>
    <a:srgbClr val="DAE3F3"/>
    <a:srgbClr val="00B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107" d="100"/>
          <a:sy n="107" d="100"/>
        </p:scale>
        <p:origin x="9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8/26/2023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28</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8/26/2023</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8/26/2023</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4.svg"/><Relationship Id="rId18"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image" Target="../media/image58.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2.svg"/><Relationship Id="rId5" Type="http://schemas.openxmlformats.org/officeDocument/2006/relationships/image" Target="../media/image61.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91.png"/><Relationship Id="rId16" Type="http://schemas.openxmlformats.org/officeDocument/2006/relationships/image" Target="../media/image83.png"/><Relationship Id="rId20" Type="http://schemas.openxmlformats.org/officeDocument/2006/relationships/image" Target="../media/image87.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89.svg"/></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6.png"/><Relationship Id="rId3" Type="http://schemas.openxmlformats.org/officeDocument/2006/relationships/image" Target="../media/image72.png"/><Relationship Id="rId7" Type="http://schemas.openxmlformats.org/officeDocument/2006/relationships/image" Target="../media/image81.png"/><Relationship Id="rId12" Type="http://schemas.openxmlformats.org/officeDocument/2006/relationships/image" Target="../media/image9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95.png"/><Relationship Id="rId5" Type="http://schemas.openxmlformats.org/officeDocument/2006/relationships/image" Target="../media/image94.svg"/><Relationship Id="rId15" Type="http://schemas.openxmlformats.org/officeDocument/2006/relationships/image" Target="../media/image98.png"/><Relationship Id="rId10" Type="http://schemas.openxmlformats.org/officeDocument/2006/relationships/image" Target="../media/image89.svg"/><Relationship Id="rId4" Type="http://schemas.openxmlformats.org/officeDocument/2006/relationships/image" Target="../media/image93.png"/><Relationship Id="rId9" Type="http://schemas.openxmlformats.org/officeDocument/2006/relationships/image" Target="../media/image88.png"/><Relationship Id="rId14"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2.png"/><Relationship Id="rId3" Type="http://schemas.openxmlformats.org/officeDocument/2006/relationships/image" Target="../media/image70.png"/><Relationship Id="rId7" Type="http://schemas.openxmlformats.org/officeDocument/2006/relationships/image" Target="../media/image79.png"/><Relationship Id="rId12" Type="http://schemas.openxmlformats.org/officeDocument/2006/relationships/image" Target="../media/image95.png"/><Relationship Id="rId2" Type="http://schemas.openxmlformats.org/officeDocument/2006/relationships/image" Target="../media/image91.pn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89.svg"/><Relationship Id="rId5" Type="http://schemas.openxmlformats.org/officeDocument/2006/relationships/image" Target="../media/image93.png"/><Relationship Id="rId15" Type="http://schemas.openxmlformats.org/officeDocument/2006/relationships/image" Target="../media/image97.pn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83.png"/><Relationship Id="rId1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89.svg"/><Relationship Id="rId12" Type="http://schemas.openxmlformats.org/officeDocument/2006/relationships/image" Target="../media/image8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83.png"/><Relationship Id="rId5" Type="http://schemas.openxmlformats.org/officeDocument/2006/relationships/image" Target="../media/image81.png"/><Relationship Id="rId10" Type="http://schemas.openxmlformats.org/officeDocument/2006/relationships/image" Target="../media/image95.png"/><Relationship Id="rId4" Type="http://schemas.openxmlformats.org/officeDocument/2006/relationships/image" Target="../media/image79.png"/><Relationship Id="rId9" Type="http://schemas.openxmlformats.org/officeDocument/2006/relationships/image" Target="../media/image94.svg"/><Relationship Id="rId14" Type="http://schemas.openxmlformats.org/officeDocument/2006/relationships/image" Target="../media/image76.svg"/></Relationships>
</file>

<file path=ppt/slides/_rels/slide18.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0.png"/><Relationship Id="rId26" Type="http://schemas.openxmlformats.org/officeDocument/2006/relationships/image" Target="../media/image103.png"/><Relationship Id="rId3" Type="http://schemas.openxmlformats.org/officeDocument/2006/relationships/image" Target="../media/image71.png"/><Relationship Id="rId21" Type="http://schemas.openxmlformats.org/officeDocument/2006/relationships/image" Target="../media/image95.png"/><Relationship Id="rId7" Type="http://schemas.openxmlformats.org/officeDocument/2006/relationships/image" Target="../media/image75.png"/><Relationship Id="rId12" Type="http://schemas.openxmlformats.org/officeDocument/2006/relationships/image" Target="../media/image83.png"/><Relationship Id="rId17" Type="http://schemas.openxmlformats.org/officeDocument/2006/relationships/image" Target="../media/image79.png"/><Relationship Id="rId25" Type="http://schemas.openxmlformats.org/officeDocument/2006/relationships/image" Target="../media/image94.svg"/><Relationship Id="rId2" Type="http://schemas.openxmlformats.org/officeDocument/2006/relationships/image" Target="../media/image70.png"/><Relationship Id="rId16" Type="http://schemas.openxmlformats.org/officeDocument/2006/relationships/image" Target="../media/image90.png"/><Relationship Id="rId20" Type="http://schemas.openxmlformats.org/officeDocument/2006/relationships/image" Target="../media/image100.svg"/><Relationship Id="rId29"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93.png"/><Relationship Id="rId5" Type="http://schemas.openxmlformats.org/officeDocument/2006/relationships/image" Target="../media/image73.png"/><Relationship Id="rId15" Type="http://schemas.openxmlformats.org/officeDocument/2006/relationships/image" Target="../media/image89.svg"/><Relationship Id="rId23" Type="http://schemas.openxmlformats.org/officeDocument/2006/relationships/image" Target="../media/image102.png"/><Relationship Id="rId28" Type="http://schemas.openxmlformats.org/officeDocument/2006/relationships/image" Target="../media/image105.svg"/><Relationship Id="rId10" Type="http://schemas.openxmlformats.org/officeDocument/2006/relationships/image" Target="../media/image78.svg"/><Relationship Id="rId19"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 Id="rId22" Type="http://schemas.openxmlformats.org/officeDocument/2006/relationships/image" Target="../media/image101.png"/><Relationship Id="rId27" Type="http://schemas.openxmlformats.org/officeDocument/2006/relationships/image" Target="../media/image104.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3.png"/><Relationship Id="rId18" Type="http://schemas.openxmlformats.org/officeDocument/2006/relationships/image" Target="../media/image79.png"/><Relationship Id="rId26" Type="http://schemas.openxmlformats.org/officeDocument/2006/relationships/image" Target="../media/image94.svg"/><Relationship Id="rId3" Type="http://schemas.openxmlformats.org/officeDocument/2006/relationships/image" Target="../media/image70.png"/><Relationship Id="rId21" Type="http://schemas.openxmlformats.org/officeDocument/2006/relationships/image" Target="../media/image100.svg"/><Relationship Id="rId7" Type="http://schemas.openxmlformats.org/officeDocument/2006/relationships/image" Target="../media/image74.svg"/><Relationship Id="rId12" Type="http://schemas.openxmlformats.org/officeDocument/2006/relationships/image" Target="../media/image82.pn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91.png"/><Relationship Id="rId16" Type="http://schemas.openxmlformats.org/officeDocument/2006/relationships/image" Target="../media/image89.svg"/><Relationship Id="rId20" Type="http://schemas.openxmlformats.org/officeDocument/2006/relationships/image" Target="../media/image99.png"/><Relationship Id="rId29" Type="http://schemas.openxmlformats.org/officeDocument/2006/relationships/image" Target="../media/image105.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8.png"/><Relationship Id="rId23" Type="http://schemas.openxmlformats.org/officeDocument/2006/relationships/image" Target="../media/image101.png"/><Relationship Id="rId28" Type="http://schemas.openxmlformats.org/officeDocument/2006/relationships/image" Target="../media/image104.png"/><Relationship Id="rId10" Type="http://schemas.openxmlformats.org/officeDocument/2006/relationships/image" Target="../media/image77.png"/><Relationship Id="rId19" Type="http://schemas.openxmlformats.org/officeDocument/2006/relationships/image" Target="../media/image80.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95.png"/><Relationship Id="rId27" Type="http://schemas.openxmlformats.org/officeDocument/2006/relationships/image" Target="../media/image103.png"/><Relationship Id="rId30"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svg"/><Relationship Id="rId18" Type="http://schemas.openxmlformats.org/officeDocument/2006/relationships/image" Target="../media/image100.svg"/><Relationship Id="rId3" Type="http://schemas.openxmlformats.org/officeDocument/2006/relationships/image" Target="../media/image71.png"/><Relationship Id="rId21" Type="http://schemas.openxmlformats.org/officeDocument/2006/relationships/image" Target="../media/image104.png"/><Relationship Id="rId7" Type="http://schemas.openxmlformats.org/officeDocument/2006/relationships/image" Target="../media/image75.png"/><Relationship Id="rId12" Type="http://schemas.openxmlformats.org/officeDocument/2006/relationships/image" Target="../media/image88.png"/><Relationship Id="rId17" Type="http://schemas.openxmlformats.org/officeDocument/2006/relationships/image" Target="../media/image99.png"/><Relationship Id="rId25" Type="http://schemas.openxmlformats.org/officeDocument/2006/relationships/image" Target="../media/image95.png"/><Relationship Id="rId2" Type="http://schemas.openxmlformats.org/officeDocument/2006/relationships/image" Target="../media/image70.png"/><Relationship Id="rId16" Type="http://schemas.openxmlformats.org/officeDocument/2006/relationships/image" Target="../media/image81.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83.png"/><Relationship Id="rId5" Type="http://schemas.openxmlformats.org/officeDocument/2006/relationships/image" Target="../media/image73.png"/><Relationship Id="rId15" Type="http://schemas.openxmlformats.org/officeDocument/2006/relationships/image" Target="../media/image80.png"/><Relationship Id="rId23" Type="http://schemas.openxmlformats.org/officeDocument/2006/relationships/image" Target="../media/image106.png"/><Relationship Id="rId10" Type="http://schemas.openxmlformats.org/officeDocument/2006/relationships/image" Target="../media/image78.svg"/><Relationship Id="rId19" Type="http://schemas.openxmlformats.org/officeDocument/2006/relationships/image" Target="../media/image102.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79.png"/><Relationship Id="rId22" Type="http://schemas.openxmlformats.org/officeDocument/2006/relationships/image" Target="../media/image105.sv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sv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sv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1.png"/><Relationship Id="rId5" Type="http://schemas.openxmlformats.org/officeDocument/2006/relationships/image" Target="../media/image131.png"/><Relationship Id="rId10" Type="http://schemas.openxmlformats.org/officeDocument/2006/relationships/image" Target="../media/image150.png"/><Relationship Id="rId4" Type="http://schemas.openxmlformats.org/officeDocument/2006/relationships/image" Target="../media/image130.svg"/><Relationship Id="rId9" Type="http://schemas.openxmlformats.org/officeDocument/2006/relationships/image" Target="../media/image149.png"/><Relationship Id="rId14" Type="http://schemas.openxmlformats.org/officeDocument/2006/relationships/image" Target="../media/image153.png"/></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56.png"/><Relationship Id="rId18" Type="http://schemas.openxmlformats.org/officeDocument/2006/relationships/image" Target="../media/image14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image" Target="../media/image30.png"/><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4.png"/><Relationship Id="rId5" Type="http://schemas.openxmlformats.org/officeDocument/2006/relationships/image" Target="../media/image131.png"/><Relationship Id="rId15" Type="http://schemas.openxmlformats.org/officeDocument/2006/relationships/image" Target="../media/image158.png"/><Relationship Id="rId10" Type="http://schemas.openxmlformats.org/officeDocument/2006/relationships/image" Target="../media/image151.png"/><Relationship Id="rId19" Type="http://schemas.openxmlformats.org/officeDocument/2006/relationships/image" Target="../media/image161.png"/><Relationship Id="rId4" Type="http://schemas.openxmlformats.org/officeDocument/2006/relationships/image" Target="../media/image130.svg"/><Relationship Id="rId9" Type="http://schemas.openxmlformats.org/officeDocument/2006/relationships/image" Target="../media/image150.png"/><Relationship Id="rId14" Type="http://schemas.openxmlformats.org/officeDocument/2006/relationships/image" Target="../media/image157.png"/></Relationships>
</file>

<file path=ppt/slides/_rels/slide4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53.png"/><Relationship Id="rId3" Type="http://schemas.openxmlformats.org/officeDocument/2006/relationships/image" Target="../media/image30.png"/><Relationship Id="rId7" Type="http://schemas.openxmlformats.org/officeDocument/2006/relationships/image" Target="../media/image132.svg"/><Relationship Id="rId12" Type="http://schemas.openxmlformats.org/officeDocument/2006/relationships/image" Target="../media/image134.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50.png"/><Relationship Id="rId5" Type="http://schemas.openxmlformats.org/officeDocument/2006/relationships/image" Target="../media/image130.svg"/><Relationship Id="rId15" Type="http://schemas.openxmlformats.org/officeDocument/2006/relationships/image" Target="../media/image163.png"/><Relationship Id="rId10" Type="http://schemas.openxmlformats.org/officeDocument/2006/relationships/image" Target="../media/image149.png"/><Relationship Id="rId4" Type="http://schemas.openxmlformats.org/officeDocument/2006/relationships/image" Target="../media/image129.png"/><Relationship Id="rId9" Type="http://schemas.openxmlformats.org/officeDocument/2006/relationships/image" Target="../media/image34.png"/><Relationship Id="rId1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29.png"/><Relationship Id="rId7" Type="http://schemas.openxmlformats.org/officeDocument/2006/relationships/image" Target="../media/image155.png"/><Relationship Id="rId12" Type="http://schemas.openxmlformats.org/officeDocument/2006/relationships/image" Target="../media/image16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67.png"/><Relationship Id="rId5" Type="http://schemas.openxmlformats.org/officeDocument/2006/relationships/image" Target="../media/image131.png"/><Relationship Id="rId10" Type="http://schemas.openxmlformats.org/officeDocument/2006/relationships/image" Target="../media/image166.png"/><Relationship Id="rId4" Type="http://schemas.openxmlformats.org/officeDocument/2006/relationships/image" Target="../media/image130.svg"/><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69.png"/><Relationship Id="rId3" Type="http://schemas.openxmlformats.org/officeDocument/2006/relationships/image" Target="../media/image167.png"/><Relationship Id="rId7" Type="http://schemas.openxmlformats.org/officeDocument/2006/relationships/image" Target="../media/image129.png"/><Relationship Id="rId12"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55.png"/><Relationship Id="rId5" Type="http://schemas.openxmlformats.org/officeDocument/2006/relationships/image" Target="../media/image161.png"/><Relationship Id="rId10" Type="http://schemas.openxmlformats.org/officeDocument/2006/relationships/image" Target="../media/image132.svg"/><Relationship Id="rId4" Type="http://schemas.openxmlformats.org/officeDocument/2006/relationships/image" Target="../media/image168.png"/><Relationship Id="rId9" Type="http://schemas.openxmlformats.org/officeDocument/2006/relationships/image" Target="../media/image131.png"/></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72.png"/><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34.png"/><Relationship Id="rId4" Type="http://schemas.openxmlformats.org/officeDocument/2006/relationships/image" Target="../media/image171.png"/></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kaggle.com/competitions/rossmann-store-sales" TargetMode="External"/><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hyperlink" Target="https://www.kaggle.com/competitions/m5-forecasting-accuracy" TargetMode="External"/><Relationship Id="rId4" Type="http://schemas.openxmlformats.org/officeDocument/2006/relationships/hyperlink" Target="https://www.kaggle.com/competitions/favorita-grocery-sales-forecastin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71.png"/></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91.png"/><Relationship Id="rId18" Type="http://schemas.openxmlformats.org/officeDocument/2006/relationships/image" Target="../media/image194.png"/><Relationship Id="rId3" Type="http://schemas.openxmlformats.org/officeDocument/2006/relationships/image" Target="../media/image188.png"/><Relationship Id="rId7" Type="http://schemas.openxmlformats.org/officeDocument/2006/relationships/image" Target="../media/image190.png"/><Relationship Id="rId12" Type="http://schemas.microsoft.com/office/2007/relationships/hdphoto" Target="../media/hdphoto2.wdp"/><Relationship Id="rId17" Type="http://schemas.openxmlformats.org/officeDocument/2006/relationships/image" Target="../media/image193.png"/><Relationship Id="rId2" Type="http://schemas.openxmlformats.org/officeDocument/2006/relationships/image" Target="../media/image187.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6.png"/><Relationship Id="rId5" Type="http://schemas.openxmlformats.org/officeDocument/2006/relationships/image" Target="../media/image18.svg"/><Relationship Id="rId15" Type="http://schemas.openxmlformats.org/officeDocument/2006/relationships/image" Target="../media/image192.png"/><Relationship Id="rId10" Type="http://schemas.microsoft.com/office/2007/relationships/hdphoto" Target="../media/hdphoto1.wdp"/><Relationship Id="rId19"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5.png"/><Relationship Id="rId14" Type="http://schemas.microsoft.com/office/2007/relationships/hdphoto" Target="../media/hdphoto6.wdp"/></Relationships>
</file>

<file path=ppt/slides/_rels/slide59.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6.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8.svg"/><Relationship Id="rId10" Type="http://schemas.openxmlformats.org/officeDocument/2006/relationships/image" Target="../media/image199.png"/><Relationship Id="rId4" Type="http://schemas.openxmlformats.org/officeDocument/2006/relationships/image" Target="../media/image17.png"/><Relationship Id="rId9" Type="http://schemas.openxmlformats.org/officeDocument/2006/relationships/image" Target="../media/image1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207.png"/><Relationship Id="rId3" Type="http://schemas.microsoft.com/office/2007/relationships/hdphoto" Target="../media/hdphoto7.wdp"/><Relationship Id="rId7" Type="http://schemas.openxmlformats.org/officeDocument/2006/relationships/image" Target="../media/image18.svg"/><Relationship Id="rId12"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8.wdp"/><Relationship Id="rId5" Type="http://schemas.openxmlformats.org/officeDocument/2006/relationships/image" Target="../media/image203.png"/><Relationship Id="rId15" Type="http://schemas.openxmlformats.org/officeDocument/2006/relationships/image" Target="../media/image209.png"/><Relationship Id="rId10" Type="http://schemas.openxmlformats.org/officeDocument/2006/relationships/image" Target="../media/image205.png"/><Relationship Id="rId4" Type="http://schemas.openxmlformats.org/officeDocument/2006/relationships/image" Target="../media/image202.png"/><Relationship Id="rId9" Type="http://schemas.openxmlformats.org/officeDocument/2006/relationships/image" Target="../media/image204.png"/><Relationship Id="rId14" Type="http://schemas.openxmlformats.org/officeDocument/2006/relationships/image" Target="../media/image20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78">
            <a:extLst>
              <a:ext uri="{FF2B5EF4-FFF2-40B4-BE49-F238E27FC236}">
                <a16:creationId xmlns:a16="http://schemas.microsoft.com/office/drawing/2014/main" id="{C04510BF-5579-48F6-8961-F2FB3C80D0CA}"/>
              </a:ext>
            </a:extLst>
          </p:cNvPr>
          <p:cNvGraphicFramePr>
            <a:graphicFrameLocks noGrp="1"/>
          </p:cNvGraphicFramePr>
          <p:nvPr>
            <p:extLst>
              <p:ext uri="{D42A27DB-BD31-4B8C-83A1-F6EECF244321}">
                <p14:modId xmlns:p14="http://schemas.microsoft.com/office/powerpoint/2010/main" val="862120507"/>
              </p:ext>
            </p:extLst>
          </p:nvPr>
        </p:nvGraphicFramePr>
        <p:xfrm>
          <a:off x="1503310" y="-655109"/>
          <a:ext cx="6054128" cy="7467600"/>
        </p:xfrm>
        <a:graphic>
          <a:graphicData uri="http://schemas.openxmlformats.org/drawingml/2006/table">
            <a:tbl>
              <a:tblPr>
                <a:tableStyleId>{5940675A-B579-460E-94D1-54222C63F5DA}</a:tableStyleId>
              </a:tblPr>
              <a:tblGrid>
                <a:gridCol w="1269282">
                  <a:extLst>
                    <a:ext uri="{9D8B030D-6E8A-4147-A177-3AD203B41FA5}">
                      <a16:colId xmlns:a16="http://schemas.microsoft.com/office/drawing/2014/main" val="1233481184"/>
                    </a:ext>
                  </a:extLst>
                </a:gridCol>
                <a:gridCol w="1378835">
                  <a:extLst>
                    <a:ext uri="{9D8B030D-6E8A-4147-A177-3AD203B41FA5}">
                      <a16:colId xmlns:a16="http://schemas.microsoft.com/office/drawing/2014/main" val="4194853655"/>
                    </a:ext>
                  </a:extLst>
                </a:gridCol>
                <a:gridCol w="736979">
                  <a:extLst>
                    <a:ext uri="{9D8B030D-6E8A-4147-A177-3AD203B41FA5}">
                      <a16:colId xmlns:a16="http://schemas.microsoft.com/office/drawing/2014/main" val="1291443419"/>
                    </a:ext>
                  </a:extLst>
                </a:gridCol>
                <a:gridCol w="764274">
                  <a:extLst>
                    <a:ext uri="{9D8B030D-6E8A-4147-A177-3AD203B41FA5}">
                      <a16:colId xmlns:a16="http://schemas.microsoft.com/office/drawing/2014/main" val="3514105516"/>
                    </a:ext>
                  </a:extLst>
                </a:gridCol>
                <a:gridCol w="914400">
                  <a:extLst>
                    <a:ext uri="{9D8B030D-6E8A-4147-A177-3AD203B41FA5}">
                      <a16:colId xmlns:a16="http://schemas.microsoft.com/office/drawing/2014/main" val="1810840608"/>
                    </a:ext>
                  </a:extLst>
                </a:gridCol>
                <a:gridCol w="990358">
                  <a:extLst>
                    <a:ext uri="{9D8B030D-6E8A-4147-A177-3AD203B41FA5}">
                      <a16:colId xmlns:a16="http://schemas.microsoft.com/office/drawing/2014/main" val="3848389343"/>
                    </a:ext>
                  </a:extLst>
                </a:gridCol>
              </a:tblGrid>
              <a:tr h="302821">
                <a:tc>
                  <a:txBody>
                    <a:bodyPr/>
                    <a:lstStyle/>
                    <a:p>
                      <a:pPr algn="ctr"/>
                      <a:endParaRPr lang="en-US" sz="1400" b="0" dirty="0">
                        <a:solidFill>
                          <a:schemeClr val="bg1"/>
                        </a:solidFill>
                      </a:endParaRPr>
                    </a:p>
                  </a:txBody>
                  <a:tcPr>
                    <a:solidFill>
                      <a:schemeClr val="tx2">
                        <a:lumMod val="75000"/>
                      </a:schemeClr>
                    </a:solidFill>
                  </a:tcPr>
                </a:tc>
                <a:tc>
                  <a:txBody>
                    <a:bodyPr/>
                    <a:lstStyle/>
                    <a:p>
                      <a:pPr algn="ctr"/>
                      <a:r>
                        <a:rPr lang="en-US" altLang="ja-JP" sz="1400" b="0" dirty="0">
                          <a:solidFill>
                            <a:schemeClr val="bg1"/>
                          </a:solidFill>
                        </a:rPr>
                        <a:t>Result</a:t>
                      </a:r>
                      <a:endParaRPr lang="en-US" sz="1400" b="0" dirty="0">
                        <a:solidFill>
                          <a:schemeClr val="bg1"/>
                        </a:solidFill>
                      </a:endParaRPr>
                    </a:p>
                  </a:txBody>
                  <a:tcPr>
                    <a:solidFill>
                      <a:schemeClr val="tx2">
                        <a:lumMod val="75000"/>
                      </a:schemeClr>
                    </a:solidFill>
                  </a:tcPr>
                </a:tc>
                <a:tc>
                  <a:txBody>
                    <a:bodyPr/>
                    <a:lstStyle/>
                    <a:p>
                      <a:pPr algn="ctr"/>
                      <a:r>
                        <a:rPr lang="en-US" sz="1400" b="0" dirty="0">
                          <a:solidFill>
                            <a:schemeClr val="bg1"/>
                          </a:solidFill>
                        </a:rPr>
                        <a:t>Output Level</a:t>
                      </a:r>
                    </a:p>
                  </a:txBody>
                  <a:tcPr>
                    <a:solidFill>
                      <a:schemeClr val="tx2">
                        <a:lumMod val="75000"/>
                      </a:schemeClr>
                    </a:solidFill>
                  </a:tcPr>
                </a:tc>
                <a:tc>
                  <a:txBody>
                    <a:bodyPr/>
                    <a:lstStyle/>
                    <a:p>
                      <a:pPr algn="ctr"/>
                      <a:r>
                        <a:rPr lang="en-US" sz="1400" b="0" dirty="0">
                          <a:solidFill>
                            <a:schemeClr val="bg1"/>
                          </a:solidFill>
                        </a:rPr>
                        <a:t>Instant Detect</a:t>
                      </a:r>
                    </a:p>
                  </a:txBody>
                  <a:tcPr>
                    <a:solidFill>
                      <a:schemeClr val="tx2">
                        <a:lumMod val="75000"/>
                      </a:schemeClr>
                    </a:solidFill>
                  </a:tcPr>
                </a:tc>
                <a:tc>
                  <a:txBody>
                    <a:bodyPr/>
                    <a:lstStyle/>
                    <a:p>
                      <a:pPr algn="ctr"/>
                      <a:r>
                        <a:rPr lang="en-US" sz="1400" b="0" dirty="0">
                          <a:solidFill>
                            <a:schemeClr val="bg1"/>
                          </a:solidFill>
                        </a:rPr>
                        <a:t>All Areas Output</a:t>
                      </a:r>
                    </a:p>
                  </a:txBody>
                  <a:tcPr>
                    <a:solidFill>
                      <a:schemeClr val="tx2">
                        <a:lumMod val="75000"/>
                      </a:schemeClr>
                    </a:solidFill>
                  </a:tcPr>
                </a:tc>
                <a:tc>
                  <a:txBody>
                    <a:bodyPr/>
                    <a:lstStyle/>
                    <a:p>
                      <a:pPr algn="ctr"/>
                      <a:r>
                        <a:rPr lang="en-US" sz="1400" b="0" dirty="0">
                          <a:solidFill>
                            <a:schemeClr val="bg1"/>
                          </a:solidFill>
                        </a:rPr>
                        <a:t>Models</a:t>
                      </a:r>
                    </a:p>
                  </a:txBody>
                  <a:tcPr>
                    <a:solidFill>
                      <a:schemeClr val="tx2">
                        <a:lumMod val="75000"/>
                      </a:schemeClr>
                    </a:solidFill>
                  </a:tcPr>
                </a:tc>
                <a:extLst>
                  <a:ext uri="{0D108BD9-81ED-4DB2-BD59-A6C34878D82A}">
                    <a16:rowId xmlns:a16="http://schemas.microsoft.com/office/drawing/2014/main" val="4119956841"/>
                  </a:ext>
                </a:extLst>
              </a:tr>
              <a:tr h="1150721">
                <a:tc>
                  <a:txBody>
                    <a:bodyPr/>
                    <a:lstStyle/>
                    <a:p>
                      <a:r>
                        <a:rPr lang="en-US" sz="1400" dirty="0"/>
                        <a:t>Image Classification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Image</a:t>
                      </a:r>
                    </a:p>
                  </a:txBody>
                  <a:tcPr>
                    <a:solidFill>
                      <a:schemeClr val="bg1"/>
                    </a:solidFill>
                  </a:tcPr>
                </a:tc>
                <a:tc>
                  <a:txBody>
                    <a:bodyPr/>
                    <a:lstStyle/>
                    <a:p>
                      <a:pPr algn="ctr"/>
                      <a:r>
                        <a:rPr lang="ja-JP" altLang="en-US" sz="1400" b="0" dirty="0">
                          <a:solidFill>
                            <a:srgbClr val="FF0000"/>
                          </a:solidFill>
                        </a:rPr>
                        <a:t>✖</a:t>
                      </a:r>
                      <a:endParaRPr lang="en-US" sz="1400" b="0"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en-US" sz="1400" dirty="0"/>
                        <a:t>VGG</a:t>
                      </a:r>
                    </a:p>
                    <a:p>
                      <a:pPr algn="ctr"/>
                      <a:r>
                        <a:rPr lang="en-US" sz="1400" dirty="0" err="1"/>
                        <a:t>ResNet</a:t>
                      </a:r>
                      <a:endParaRPr lang="en-US" sz="1400" dirty="0"/>
                    </a:p>
                    <a:p>
                      <a:pPr algn="ctr"/>
                      <a:r>
                        <a:rPr lang="en-US" sz="1400" dirty="0"/>
                        <a:t>Inception</a:t>
                      </a:r>
                    </a:p>
                    <a:p>
                      <a:pPr algn="ctr"/>
                      <a:r>
                        <a:rPr lang="en-US" sz="1400" dirty="0" err="1"/>
                        <a:t>MobileNet</a:t>
                      </a:r>
                      <a:endParaRPr lang="en-US" sz="1400" dirty="0"/>
                    </a:p>
                    <a:p>
                      <a:pPr algn="ctr"/>
                      <a:r>
                        <a:rPr lang="en-US" sz="1400" dirty="0" err="1"/>
                        <a:t>DenseNet</a:t>
                      </a:r>
                      <a:endParaRPr lang="en-US" sz="1400" dirty="0"/>
                    </a:p>
                  </a:txBody>
                  <a:tcPr>
                    <a:solidFill>
                      <a:schemeClr val="bg1"/>
                    </a:solidFill>
                  </a:tcPr>
                </a:tc>
                <a:extLst>
                  <a:ext uri="{0D108BD9-81ED-4DB2-BD59-A6C34878D82A}">
                    <a16:rowId xmlns:a16="http://schemas.microsoft.com/office/drawing/2014/main" val="3015283454"/>
                  </a:ext>
                </a:extLst>
              </a:tr>
              <a:tr h="1150721">
                <a:tc>
                  <a:txBody>
                    <a:bodyPr/>
                    <a:lstStyle/>
                    <a:p>
                      <a:r>
                        <a:rPr lang="en-US" sz="1400" dirty="0"/>
                        <a:t>Image Classification</a:t>
                      </a:r>
                    </a:p>
                    <a:p>
                      <a:r>
                        <a:rPr lang="en-US" sz="1400" dirty="0"/>
                        <a:t>Localization</a:t>
                      </a:r>
                      <a:endParaRPr lang="ja-JP" alt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HOG</a:t>
                      </a:r>
                    </a:p>
                    <a:p>
                      <a:pPr algn="ctr"/>
                      <a:r>
                        <a:rPr lang="en-US" sz="1400" dirty="0"/>
                        <a:t>BOF</a:t>
                      </a:r>
                    </a:p>
                    <a:p>
                      <a:pPr algn="ctr"/>
                      <a:r>
                        <a:rPr lang="en-US" sz="1400" dirty="0"/>
                        <a:t>PASCAL VOC</a:t>
                      </a:r>
                    </a:p>
                  </a:txBody>
                  <a:tcPr>
                    <a:solidFill>
                      <a:schemeClr val="bg1"/>
                    </a:solidFill>
                  </a:tcPr>
                </a:tc>
                <a:extLst>
                  <a:ext uri="{0D108BD9-81ED-4DB2-BD59-A6C34878D82A}">
                    <a16:rowId xmlns:a16="http://schemas.microsoft.com/office/drawing/2014/main" val="2209398175"/>
                  </a:ext>
                </a:extLst>
              </a:tr>
              <a:tr h="1150721">
                <a:tc>
                  <a:txBody>
                    <a:bodyPr/>
                    <a:lstStyle/>
                    <a:p>
                      <a:r>
                        <a:rPr lang="en-US" sz="1400" dirty="0"/>
                        <a:t>Object Detection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R-CNN</a:t>
                      </a:r>
                    </a:p>
                    <a:p>
                      <a:pPr algn="ctr"/>
                      <a:r>
                        <a:rPr lang="en-US" sz="1400" dirty="0"/>
                        <a:t>Fast R-CNN</a:t>
                      </a:r>
                    </a:p>
                    <a:p>
                      <a:pPr algn="ctr"/>
                      <a:r>
                        <a:rPr lang="en-US" sz="1400" dirty="0"/>
                        <a:t>SDD</a:t>
                      </a:r>
                    </a:p>
                    <a:p>
                      <a:pPr algn="ctr"/>
                      <a:r>
                        <a:rPr lang="en-US" sz="1400" dirty="0"/>
                        <a:t>YOLO</a:t>
                      </a:r>
                    </a:p>
                    <a:p>
                      <a:pPr algn="ctr"/>
                      <a:r>
                        <a:rPr lang="en-US" sz="1400" dirty="0" err="1"/>
                        <a:t>RetinaNet</a:t>
                      </a:r>
                      <a:endParaRPr lang="en-US" sz="1400" dirty="0"/>
                    </a:p>
                  </a:txBody>
                  <a:tcPr>
                    <a:solidFill>
                      <a:schemeClr val="bg1"/>
                    </a:solidFill>
                  </a:tcPr>
                </a:tc>
                <a:extLst>
                  <a:ext uri="{0D108BD9-81ED-4DB2-BD59-A6C34878D82A}">
                    <a16:rowId xmlns:a16="http://schemas.microsoft.com/office/drawing/2014/main" val="3296357391"/>
                  </a:ext>
                </a:extLst>
              </a:tr>
              <a:tr h="1150721">
                <a:tc>
                  <a:txBody>
                    <a:bodyPr/>
                    <a:lstStyle/>
                    <a:p>
                      <a:r>
                        <a:rPr lang="en-US" sz="1400" dirty="0"/>
                        <a:t>Semantic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it-IT" sz="1400" dirty="0"/>
                        <a:t>U-NET</a:t>
                      </a:r>
                    </a:p>
                    <a:p>
                      <a:pPr algn="ctr"/>
                      <a:r>
                        <a:rPr lang="it-IT" sz="1400" dirty="0"/>
                        <a:t>MULTISCALE</a:t>
                      </a:r>
                    </a:p>
                    <a:p>
                      <a:pPr algn="ctr"/>
                      <a:r>
                        <a:rPr lang="it-IT" sz="1400" dirty="0"/>
                        <a:t>HYBRID CNN-CRF</a:t>
                      </a:r>
                    </a:p>
                  </a:txBody>
                  <a:tcPr>
                    <a:solidFill>
                      <a:schemeClr val="bg1"/>
                    </a:solidFill>
                  </a:tcPr>
                </a:tc>
                <a:extLst>
                  <a:ext uri="{0D108BD9-81ED-4DB2-BD59-A6C34878D82A}">
                    <a16:rowId xmlns:a16="http://schemas.microsoft.com/office/drawing/2014/main" val="3472236501"/>
                  </a:ext>
                </a:extLst>
              </a:tr>
              <a:tr h="1150721">
                <a:tc>
                  <a:txBody>
                    <a:bodyPr/>
                    <a:lstStyle/>
                    <a:p>
                      <a:r>
                        <a:rPr lang="en-US" sz="1400" dirty="0"/>
                        <a:t>Instant Segmentation</a:t>
                      </a:r>
                    </a:p>
                    <a:p>
                      <a:endParaRPr 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en-US" sz="1400" dirty="0"/>
                        <a:t>Mask R-CNN</a:t>
                      </a:r>
                    </a:p>
                    <a:p>
                      <a:pPr algn="ctr"/>
                      <a:r>
                        <a:rPr lang="en-US" sz="1400" dirty="0" err="1"/>
                        <a:t>DeepMask</a:t>
                      </a:r>
                      <a:endParaRPr lang="en-US" sz="1400" dirty="0"/>
                    </a:p>
                    <a:p>
                      <a:pPr algn="ctr"/>
                      <a:r>
                        <a:rPr lang="en-US" sz="1400" dirty="0"/>
                        <a:t>FCIS</a:t>
                      </a:r>
                    </a:p>
                    <a:p>
                      <a:pPr algn="ctr"/>
                      <a:endParaRPr lang="en-US" sz="1400" dirty="0"/>
                    </a:p>
                  </a:txBody>
                  <a:tcPr>
                    <a:solidFill>
                      <a:schemeClr val="bg1"/>
                    </a:solidFill>
                  </a:tcPr>
                </a:tc>
                <a:extLst>
                  <a:ext uri="{0D108BD9-81ED-4DB2-BD59-A6C34878D82A}">
                    <a16:rowId xmlns:a16="http://schemas.microsoft.com/office/drawing/2014/main" val="3186538934"/>
                  </a:ext>
                </a:extLst>
              </a:tr>
              <a:tr h="1150721">
                <a:tc>
                  <a:txBody>
                    <a:bodyPr/>
                    <a:lstStyle/>
                    <a:p>
                      <a:r>
                        <a:rPr lang="en-US" sz="1400" dirty="0"/>
                        <a:t>Panoptic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en-US" sz="1400" dirty="0"/>
                        <a:t>Panoptic Feature Pyramid Network</a:t>
                      </a:r>
                    </a:p>
                    <a:p>
                      <a:pPr algn="ctr"/>
                      <a:r>
                        <a:rPr lang="en-US" sz="1400" dirty="0" err="1"/>
                        <a:t>UPSNet</a:t>
                      </a:r>
                      <a:endParaRPr lang="en-US" sz="1400" dirty="0"/>
                    </a:p>
                  </a:txBody>
                  <a:tcPr>
                    <a:solidFill>
                      <a:schemeClr val="bg1"/>
                    </a:solidFill>
                  </a:tcPr>
                </a:tc>
                <a:extLst>
                  <a:ext uri="{0D108BD9-81ED-4DB2-BD59-A6C34878D82A}">
                    <a16:rowId xmlns:a16="http://schemas.microsoft.com/office/drawing/2014/main" val="2088963020"/>
                  </a:ext>
                </a:extLst>
              </a:tr>
            </a:tbl>
          </a:graphicData>
        </a:graphic>
      </p:graphicFrame>
      <p:pic>
        <p:nvPicPr>
          <p:cNvPr id="5" name="図 4">
            <a:extLst>
              <a:ext uri="{FF2B5EF4-FFF2-40B4-BE49-F238E27FC236}">
                <a16:creationId xmlns:a16="http://schemas.microsoft.com/office/drawing/2014/main" id="{C7EC8FDD-389F-4FA5-A3C4-E15D2EBD5605}"/>
              </a:ext>
            </a:extLst>
          </p:cNvPr>
          <p:cNvPicPr>
            <a:picLocks noChangeAspect="1"/>
          </p:cNvPicPr>
          <p:nvPr/>
        </p:nvPicPr>
        <p:blipFill>
          <a:blip r:embed="rId2"/>
          <a:stretch>
            <a:fillRect/>
          </a:stretch>
        </p:blipFill>
        <p:spPr>
          <a:xfrm>
            <a:off x="2808780" y="484"/>
            <a:ext cx="1286367" cy="914479"/>
          </a:xfrm>
          <a:prstGeom prst="rect">
            <a:avLst/>
          </a:prstGeom>
        </p:spPr>
      </p:pic>
      <p:sp>
        <p:nvSpPr>
          <p:cNvPr id="6" name="テキスト ボックス 5">
            <a:extLst>
              <a:ext uri="{FF2B5EF4-FFF2-40B4-BE49-F238E27FC236}">
                <a16:creationId xmlns:a16="http://schemas.microsoft.com/office/drawing/2014/main" id="{690D0E2D-F1CF-450C-ADDE-4D5DED3FD160}"/>
              </a:ext>
            </a:extLst>
          </p:cNvPr>
          <p:cNvSpPr txBox="1"/>
          <p:nvPr/>
        </p:nvSpPr>
        <p:spPr>
          <a:xfrm>
            <a:off x="2809545" y="-54843"/>
            <a:ext cx="1283987" cy="129043"/>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Dog 98%</a:t>
            </a:r>
          </a:p>
        </p:txBody>
      </p:sp>
      <p:pic>
        <p:nvPicPr>
          <p:cNvPr id="7" name="図 6">
            <a:extLst>
              <a:ext uri="{FF2B5EF4-FFF2-40B4-BE49-F238E27FC236}">
                <a16:creationId xmlns:a16="http://schemas.microsoft.com/office/drawing/2014/main" id="{6EB88842-242B-4ACB-86AF-3F8DD4C24CCD}"/>
              </a:ext>
            </a:extLst>
          </p:cNvPr>
          <p:cNvPicPr>
            <a:picLocks noChangeAspect="1"/>
          </p:cNvPicPr>
          <p:nvPr/>
        </p:nvPicPr>
        <p:blipFill>
          <a:blip r:embed="rId2"/>
          <a:stretch>
            <a:fillRect/>
          </a:stretch>
        </p:blipFill>
        <p:spPr>
          <a:xfrm>
            <a:off x="2810362" y="2347272"/>
            <a:ext cx="1286367" cy="914479"/>
          </a:xfrm>
          <a:prstGeom prst="rect">
            <a:avLst/>
          </a:prstGeom>
        </p:spPr>
      </p:pic>
      <p:sp>
        <p:nvSpPr>
          <p:cNvPr id="8" name="正方形/長方形 7">
            <a:extLst>
              <a:ext uri="{FF2B5EF4-FFF2-40B4-BE49-F238E27FC236}">
                <a16:creationId xmlns:a16="http://schemas.microsoft.com/office/drawing/2014/main" id="{BCDD7B13-A66A-40E2-A855-DF69B81055DE}"/>
              </a:ext>
            </a:extLst>
          </p:cNvPr>
          <p:cNvSpPr/>
          <p:nvPr/>
        </p:nvSpPr>
        <p:spPr>
          <a:xfrm>
            <a:off x="3036832" y="2378125"/>
            <a:ext cx="396391"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正方形/長方形 8">
            <a:extLst>
              <a:ext uri="{FF2B5EF4-FFF2-40B4-BE49-F238E27FC236}">
                <a16:creationId xmlns:a16="http://schemas.microsoft.com/office/drawing/2014/main" id="{C5726B89-22D2-436E-884D-27FF10B44D82}"/>
              </a:ext>
            </a:extLst>
          </p:cNvPr>
          <p:cNvSpPr/>
          <p:nvPr/>
        </p:nvSpPr>
        <p:spPr>
          <a:xfrm>
            <a:off x="3350473" y="2462214"/>
            <a:ext cx="458984" cy="684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テキスト ボックス 9">
            <a:extLst>
              <a:ext uri="{FF2B5EF4-FFF2-40B4-BE49-F238E27FC236}">
                <a16:creationId xmlns:a16="http://schemas.microsoft.com/office/drawing/2014/main" id="{2D1F3563-BBE8-4343-AFC5-29B195C52EC2}"/>
              </a:ext>
            </a:extLst>
          </p:cNvPr>
          <p:cNvSpPr txBox="1"/>
          <p:nvPr/>
        </p:nvSpPr>
        <p:spPr>
          <a:xfrm>
            <a:off x="3019130" y="2296374"/>
            <a:ext cx="434416" cy="139640"/>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11" name="テキスト ボックス 10">
            <a:extLst>
              <a:ext uri="{FF2B5EF4-FFF2-40B4-BE49-F238E27FC236}">
                <a16:creationId xmlns:a16="http://schemas.microsoft.com/office/drawing/2014/main" id="{AB8FA9E2-75E2-4BC7-9F5A-6A347C795B3A}"/>
              </a:ext>
            </a:extLst>
          </p:cNvPr>
          <p:cNvSpPr txBox="1"/>
          <p:nvPr/>
        </p:nvSpPr>
        <p:spPr>
          <a:xfrm>
            <a:off x="3338827" y="3091204"/>
            <a:ext cx="477454" cy="119309"/>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97%</a:t>
            </a:r>
          </a:p>
        </p:txBody>
      </p:sp>
      <p:pic>
        <p:nvPicPr>
          <p:cNvPr id="12" name="図 11">
            <a:extLst>
              <a:ext uri="{FF2B5EF4-FFF2-40B4-BE49-F238E27FC236}">
                <a16:creationId xmlns:a16="http://schemas.microsoft.com/office/drawing/2014/main" id="{BE280C29-3FB2-49FE-BF71-C6BAA6A2F6BB}"/>
              </a:ext>
            </a:extLst>
          </p:cNvPr>
          <p:cNvPicPr>
            <a:picLocks noChangeAspect="1"/>
          </p:cNvPicPr>
          <p:nvPr/>
        </p:nvPicPr>
        <p:blipFill>
          <a:blip r:embed="rId3"/>
          <a:stretch>
            <a:fillRect/>
          </a:stretch>
        </p:blipFill>
        <p:spPr>
          <a:xfrm>
            <a:off x="2821991" y="3491018"/>
            <a:ext cx="1286367" cy="914479"/>
          </a:xfrm>
          <a:prstGeom prst="rect">
            <a:avLst/>
          </a:prstGeom>
        </p:spPr>
      </p:pic>
      <p:pic>
        <p:nvPicPr>
          <p:cNvPr id="13" name="図 12">
            <a:extLst>
              <a:ext uri="{FF2B5EF4-FFF2-40B4-BE49-F238E27FC236}">
                <a16:creationId xmlns:a16="http://schemas.microsoft.com/office/drawing/2014/main" id="{8C622A7E-6A0C-4605-BAFE-2E533C8EBB9F}"/>
              </a:ext>
            </a:extLst>
          </p:cNvPr>
          <p:cNvPicPr>
            <a:picLocks noChangeAspect="1"/>
          </p:cNvPicPr>
          <p:nvPr/>
        </p:nvPicPr>
        <p:blipFill>
          <a:blip r:embed="rId4"/>
          <a:stretch>
            <a:fillRect/>
          </a:stretch>
        </p:blipFill>
        <p:spPr>
          <a:xfrm>
            <a:off x="2828597" y="5166128"/>
            <a:ext cx="1287680" cy="354457"/>
          </a:xfrm>
          <a:prstGeom prst="rect">
            <a:avLst/>
          </a:prstGeom>
        </p:spPr>
      </p:pic>
      <p:pic>
        <p:nvPicPr>
          <p:cNvPr id="14" name="図 13">
            <a:extLst>
              <a:ext uri="{FF2B5EF4-FFF2-40B4-BE49-F238E27FC236}">
                <a16:creationId xmlns:a16="http://schemas.microsoft.com/office/drawing/2014/main" id="{0B6F9641-9532-4241-8159-BC69B759678A}"/>
              </a:ext>
            </a:extLst>
          </p:cNvPr>
          <p:cNvPicPr>
            <a:picLocks noChangeAspect="1"/>
          </p:cNvPicPr>
          <p:nvPr/>
        </p:nvPicPr>
        <p:blipFill rotWithShape="1">
          <a:blip r:embed="rId5"/>
          <a:srcRect t="53622"/>
          <a:stretch/>
        </p:blipFill>
        <p:spPr>
          <a:xfrm>
            <a:off x="2828596" y="4608071"/>
            <a:ext cx="1287680" cy="571856"/>
          </a:xfrm>
          <a:prstGeom prst="rect">
            <a:avLst/>
          </a:prstGeom>
        </p:spPr>
      </p:pic>
      <p:pic>
        <p:nvPicPr>
          <p:cNvPr id="15" name="図 14">
            <a:extLst>
              <a:ext uri="{FF2B5EF4-FFF2-40B4-BE49-F238E27FC236}">
                <a16:creationId xmlns:a16="http://schemas.microsoft.com/office/drawing/2014/main" id="{DA20FB66-B920-49F4-A036-432C28854F3D}"/>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45903" y="4706678"/>
            <a:ext cx="463584" cy="759368"/>
          </a:xfrm>
          <a:prstGeom prst="rect">
            <a:avLst/>
          </a:prstGeom>
        </p:spPr>
      </p:pic>
      <p:pic>
        <p:nvPicPr>
          <p:cNvPr id="16" name="図 15">
            <a:extLst>
              <a:ext uri="{FF2B5EF4-FFF2-40B4-BE49-F238E27FC236}">
                <a16:creationId xmlns:a16="http://schemas.microsoft.com/office/drawing/2014/main" id="{27FFFC80-4D59-4F72-B009-C2CC45F46932}"/>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49476" y="4756623"/>
            <a:ext cx="392483" cy="676890"/>
          </a:xfrm>
          <a:prstGeom prst="rect">
            <a:avLst/>
          </a:prstGeom>
        </p:spPr>
      </p:pic>
      <p:pic>
        <p:nvPicPr>
          <p:cNvPr id="17" name="図 16">
            <a:extLst>
              <a:ext uri="{FF2B5EF4-FFF2-40B4-BE49-F238E27FC236}">
                <a16:creationId xmlns:a16="http://schemas.microsoft.com/office/drawing/2014/main" id="{6647C322-EC66-4003-B24F-7AC9080D202D}"/>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808214" y="6318816"/>
            <a:ext cx="1287680" cy="354457"/>
          </a:xfrm>
          <a:prstGeom prst="rect">
            <a:avLst/>
          </a:prstGeom>
        </p:spPr>
      </p:pic>
      <p:pic>
        <p:nvPicPr>
          <p:cNvPr id="18" name="図 17">
            <a:extLst>
              <a:ext uri="{FF2B5EF4-FFF2-40B4-BE49-F238E27FC236}">
                <a16:creationId xmlns:a16="http://schemas.microsoft.com/office/drawing/2014/main" id="{094AB98F-CA57-4EC8-9D4A-F22E4C6E2F0D}"/>
              </a:ext>
            </a:extLst>
          </p:cNvPr>
          <p:cNvPicPr>
            <a:picLocks noChangeAspect="1"/>
          </p:cNvPicPr>
          <p:nvPr/>
        </p:nvPicPr>
        <p:blipFill rotWithShape="1">
          <a:blip r:embed="rId12">
            <a:lum bright="70000" contrast="-70000"/>
            <a:extLst>
              <a:ext uri="{BEBA8EAE-BF5A-486C-A8C5-ECC9F3942E4B}">
                <a14:imgProps xmlns:a14="http://schemas.microsoft.com/office/drawing/2010/main">
                  <a14:imgLayer r:embed="rId13">
                    <a14:imgEffect>
                      <a14:brightnessContrast bright="-100000"/>
                    </a14:imgEffect>
                  </a14:imgLayer>
                </a14:imgProps>
              </a:ext>
            </a:extLst>
          </a:blip>
          <a:srcRect t="53622"/>
          <a:stretch/>
        </p:blipFill>
        <p:spPr>
          <a:xfrm>
            <a:off x="2808213" y="5760759"/>
            <a:ext cx="1287680" cy="571856"/>
          </a:xfrm>
          <a:prstGeom prst="rect">
            <a:avLst/>
          </a:prstGeom>
        </p:spPr>
      </p:pic>
      <p:pic>
        <p:nvPicPr>
          <p:cNvPr id="19" name="図 18">
            <a:extLst>
              <a:ext uri="{FF2B5EF4-FFF2-40B4-BE49-F238E27FC236}">
                <a16:creationId xmlns:a16="http://schemas.microsoft.com/office/drawing/2014/main" id="{8491C9A3-7E35-4418-9E1B-69AE134DDBBF}"/>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25520" y="5859366"/>
            <a:ext cx="463584" cy="759368"/>
          </a:xfrm>
          <a:prstGeom prst="rect">
            <a:avLst/>
          </a:prstGeom>
        </p:spPr>
      </p:pic>
      <p:pic>
        <p:nvPicPr>
          <p:cNvPr id="20" name="図 19">
            <a:extLst>
              <a:ext uri="{FF2B5EF4-FFF2-40B4-BE49-F238E27FC236}">
                <a16:creationId xmlns:a16="http://schemas.microsoft.com/office/drawing/2014/main" id="{3E8B7185-FB32-4F02-8516-76596698912E}"/>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29093" y="5909311"/>
            <a:ext cx="392483" cy="676890"/>
          </a:xfrm>
          <a:prstGeom prst="rect">
            <a:avLst/>
          </a:prstGeom>
        </p:spPr>
      </p:pic>
      <p:sp>
        <p:nvSpPr>
          <p:cNvPr id="21" name="テキスト ボックス 20">
            <a:extLst>
              <a:ext uri="{FF2B5EF4-FFF2-40B4-BE49-F238E27FC236}">
                <a16:creationId xmlns:a16="http://schemas.microsoft.com/office/drawing/2014/main" id="{3A600423-43F7-4FBF-81A8-46BD3C648381}"/>
              </a:ext>
            </a:extLst>
          </p:cNvPr>
          <p:cNvSpPr txBox="1"/>
          <p:nvPr/>
        </p:nvSpPr>
        <p:spPr>
          <a:xfrm>
            <a:off x="1489662" y="-1023267"/>
            <a:ext cx="6081424" cy="369332"/>
          </a:xfrm>
          <a:prstGeom prst="rect">
            <a:avLst/>
          </a:prstGeom>
          <a:solidFill>
            <a:srgbClr val="333F50"/>
          </a:solidFill>
        </p:spPr>
        <p:txBody>
          <a:bodyPr wrap="square">
            <a:spAutoFit/>
          </a:bodyPr>
          <a:lstStyle/>
          <a:p>
            <a:pPr algn="ctr"/>
            <a:r>
              <a:rPr lang="en-US" dirty="0">
                <a:solidFill>
                  <a:schemeClr val="bg1"/>
                </a:solidFill>
              </a:rPr>
              <a:t>Object Detection</a:t>
            </a:r>
          </a:p>
        </p:txBody>
      </p:sp>
      <p:pic>
        <p:nvPicPr>
          <p:cNvPr id="22" name="図 21">
            <a:extLst>
              <a:ext uri="{FF2B5EF4-FFF2-40B4-BE49-F238E27FC236}">
                <a16:creationId xmlns:a16="http://schemas.microsoft.com/office/drawing/2014/main" id="{2EA635E4-0D2D-4129-A0AA-79A5803DA7A2}"/>
              </a:ext>
            </a:extLst>
          </p:cNvPr>
          <p:cNvPicPr>
            <a:picLocks noChangeAspect="1"/>
          </p:cNvPicPr>
          <p:nvPr/>
        </p:nvPicPr>
        <p:blipFill>
          <a:blip r:embed="rId2"/>
          <a:stretch>
            <a:fillRect/>
          </a:stretch>
        </p:blipFill>
        <p:spPr>
          <a:xfrm>
            <a:off x="2790039" y="1177411"/>
            <a:ext cx="1286367" cy="914479"/>
          </a:xfrm>
          <a:prstGeom prst="rect">
            <a:avLst/>
          </a:prstGeom>
        </p:spPr>
      </p:pic>
      <p:sp>
        <p:nvSpPr>
          <p:cNvPr id="23" name="正方形/長方形 22">
            <a:extLst>
              <a:ext uri="{FF2B5EF4-FFF2-40B4-BE49-F238E27FC236}">
                <a16:creationId xmlns:a16="http://schemas.microsoft.com/office/drawing/2014/main" id="{88B6E032-6B5F-473D-A4FE-AF0201E59B8B}"/>
              </a:ext>
            </a:extLst>
          </p:cNvPr>
          <p:cNvSpPr/>
          <p:nvPr/>
        </p:nvSpPr>
        <p:spPr>
          <a:xfrm>
            <a:off x="3016509" y="1208264"/>
            <a:ext cx="705067"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テキスト ボックス 23">
            <a:extLst>
              <a:ext uri="{FF2B5EF4-FFF2-40B4-BE49-F238E27FC236}">
                <a16:creationId xmlns:a16="http://schemas.microsoft.com/office/drawing/2014/main" id="{5F913899-5ABB-4EF9-A991-6FD1613E964C}"/>
              </a:ext>
            </a:extLst>
          </p:cNvPr>
          <p:cNvSpPr txBox="1"/>
          <p:nvPr/>
        </p:nvSpPr>
        <p:spPr>
          <a:xfrm>
            <a:off x="2998807" y="1106952"/>
            <a:ext cx="743152" cy="159201"/>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25" name="正方形/長方形 24">
            <a:extLst>
              <a:ext uri="{FF2B5EF4-FFF2-40B4-BE49-F238E27FC236}">
                <a16:creationId xmlns:a16="http://schemas.microsoft.com/office/drawing/2014/main" id="{993E8DE8-4788-46D2-906A-BE3D1B9E70C9}"/>
              </a:ext>
            </a:extLst>
          </p:cNvPr>
          <p:cNvSpPr/>
          <p:nvPr/>
        </p:nvSpPr>
        <p:spPr>
          <a:xfrm>
            <a:off x="1489662" y="6812491"/>
            <a:ext cx="6095072" cy="2021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40000"/>
                    <a:lumOff val="60000"/>
                  </a:schemeClr>
                </a:solidFill>
              </a:rPr>
              <a:t>https://jingwora.github.io/</a:t>
            </a:r>
          </a:p>
        </p:txBody>
      </p:sp>
    </p:spTree>
    <p:extLst>
      <p:ext uri="{BB962C8B-B14F-4D97-AF65-F5344CB8AC3E}">
        <p14:creationId xmlns:p14="http://schemas.microsoft.com/office/powerpoint/2010/main" val="1371903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12</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15</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18</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FFA3F9-3AAE-40DF-9E5B-274A9870498D}"/>
              </a:ext>
            </a:extLst>
          </p:cNvPr>
          <p:cNvSpPr/>
          <p:nvPr/>
        </p:nvSpPr>
        <p:spPr>
          <a:xfrm>
            <a:off x="736493"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7285F44-649E-478D-A9BD-7A56844E0464}"/>
              </a:ext>
            </a:extLst>
          </p:cNvPr>
          <p:cNvSpPr/>
          <p:nvPr/>
        </p:nvSpPr>
        <p:spPr>
          <a:xfrm>
            <a:off x="2322245"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A66290-3BFB-4893-BFE6-83266D3FAF1C}"/>
              </a:ext>
            </a:extLst>
          </p:cNvPr>
          <p:cNvSpPr/>
          <p:nvPr/>
        </p:nvSpPr>
        <p:spPr>
          <a:xfrm>
            <a:off x="3907997"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871502-36D9-4AEE-AE95-19A7664721E3}"/>
              </a:ext>
            </a:extLst>
          </p:cNvPr>
          <p:cNvSpPr/>
          <p:nvPr/>
        </p:nvSpPr>
        <p:spPr>
          <a:xfrm>
            <a:off x="7079891"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2B47A9B-8354-4312-A33D-878CCFA0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10" y="1105546"/>
            <a:ext cx="1094910" cy="944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D9E573-0417-4FD0-B1E6-C92F935AB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346" y="1076127"/>
            <a:ext cx="1166473" cy="9303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7FBAB9-FC42-42FA-96D6-14B9D165D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763" y="1073343"/>
            <a:ext cx="1159316" cy="10090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59CDC5-0A49-413D-ACC7-247E4F21B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952" y="1106197"/>
            <a:ext cx="1353186" cy="94332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E47852B-2526-4079-B774-860DCF7F1E73}"/>
              </a:ext>
            </a:extLst>
          </p:cNvPr>
          <p:cNvSpPr txBox="1"/>
          <p:nvPr/>
        </p:nvSpPr>
        <p:spPr>
          <a:xfrm>
            <a:off x="865556" y="2153387"/>
            <a:ext cx="1241687" cy="276999"/>
          </a:xfrm>
          <a:prstGeom prst="rect">
            <a:avLst/>
          </a:prstGeom>
          <a:noFill/>
        </p:spPr>
        <p:txBody>
          <a:bodyPr wrap="none" lIns="0" tIns="0" rIns="0" bIns="0">
            <a:noAutofit/>
          </a:bodyPr>
          <a:lstStyle/>
          <a:p>
            <a:r>
              <a:rPr lang="en-US" dirty="0">
                <a:solidFill>
                  <a:schemeClr val="bg1"/>
                </a:solidFill>
              </a:rPr>
              <a:t>Data Analyst</a:t>
            </a:r>
          </a:p>
        </p:txBody>
      </p:sp>
      <p:sp>
        <p:nvSpPr>
          <p:cNvPr id="34" name="TextBox 33">
            <a:extLst>
              <a:ext uri="{FF2B5EF4-FFF2-40B4-BE49-F238E27FC236}">
                <a16:creationId xmlns:a16="http://schemas.microsoft.com/office/drawing/2014/main" id="{9212943A-0F53-49CD-9011-AAC6A2D43D7E}"/>
              </a:ext>
            </a:extLst>
          </p:cNvPr>
          <p:cNvSpPr txBox="1"/>
          <p:nvPr/>
        </p:nvSpPr>
        <p:spPr>
          <a:xfrm>
            <a:off x="2462275" y="2149708"/>
            <a:ext cx="1195712" cy="276999"/>
          </a:xfrm>
          <a:prstGeom prst="rect">
            <a:avLst/>
          </a:prstGeom>
          <a:noFill/>
        </p:spPr>
        <p:txBody>
          <a:bodyPr wrap="none" lIns="0" tIns="0" rIns="0" bIns="0">
            <a:noAutofit/>
          </a:bodyPr>
          <a:lstStyle/>
          <a:p>
            <a:r>
              <a:rPr lang="en-US" dirty="0">
                <a:solidFill>
                  <a:schemeClr val="bg1"/>
                </a:solidFill>
              </a:rPr>
              <a:t>Data Scientist</a:t>
            </a:r>
          </a:p>
        </p:txBody>
      </p:sp>
      <p:sp>
        <p:nvSpPr>
          <p:cNvPr id="36" name="TextBox 35">
            <a:extLst>
              <a:ext uri="{FF2B5EF4-FFF2-40B4-BE49-F238E27FC236}">
                <a16:creationId xmlns:a16="http://schemas.microsoft.com/office/drawing/2014/main" id="{EEF54EA9-679D-469D-B46C-3E2BB3046C69}"/>
              </a:ext>
            </a:extLst>
          </p:cNvPr>
          <p:cNvSpPr txBox="1"/>
          <p:nvPr/>
        </p:nvSpPr>
        <p:spPr>
          <a:xfrm>
            <a:off x="4009994" y="2153387"/>
            <a:ext cx="1317540" cy="276999"/>
          </a:xfrm>
          <a:prstGeom prst="rect">
            <a:avLst/>
          </a:prstGeom>
          <a:noFill/>
        </p:spPr>
        <p:txBody>
          <a:bodyPr wrap="none" lIns="0" tIns="0" rIns="0" bIns="0">
            <a:noAutofit/>
          </a:bodyPr>
          <a:lstStyle/>
          <a:p>
            <a:r>
              <a:rPr lang="en-US" dirty="0">
                <a:solidFill>
                  <a:schemeClr val="bg1"/>
                </a:solidFill>
              </a:rPr>
              <a:t>Data Engineer</a:t>
            </a:r>
          </a:p>
        </p:txBody>
      </p:sp>
      <p:sp>
        <p:nvSpPr>
          <p:cNvPr id="38" name="TextBox 37">
            <a:extLst>
              <a:ext uri="{FF2B5EF4-FFF2-40B4-BE49-F238E27FC236}">
                <a16:creationId xmlns:a16="http://schemas.microsoft.com/office/drawing/2014/main" id="{28FF1645-61A3-4191-8B9F-14500D63EB4D}"/>
              </a:ext>
            </a:extLst>
          </p:cNvPr>
          <p:cNvSpPr txBox="1"/>
          <p:nvPr/>
        </p:nvSpPr>
        <p:spPr>
          <a:xfrm>
            <a:off x="7118058" y="2153387"/>
            <a:ext cx="1453283" cy="276999"/>
          </a:xfrm>
          <a:prstGeom prst="rect">
            <a:avLst/>
          </a:prstGeom>
          <a:noFill/>
        </p:spPr>
        <p:txBody>
          <a:bodyPr wrap="none" lIns="0" tIns="0" rIns="0" bIns="0">
            <a:noAutofit/>
          </a:bodyPr>
          <a:lstStyle/>
          <a:p>
            <a:r>
              <a:rPr lang="en-US" dirty="0">
                <a:solidFill>
                  <a:schemeClr val="bg1"/>
                </a:solidFill>
              </a:rPr>
              <a:t>Web Developer</a:t>
            </a:r>
          </a:p>
        </p:txBody>
      </p:sp>
      <p:sp>
        <p:nvSpPr>
          <p:cNvPr id="2" name="Rectangle 1">
            <a:extLst>
              <a:ext uri="{FF2B5EF4-FFF2-40B4-BE49-F238E27FC236}">
                <a16:creationId xmlns:a16="http://schemas.microsoft.com/office/drawing/2014/main" id="{FB13BA7D-1989-469E-8EA0-59F6A31535FC}"/>
              </a:ext>
            </a:extLst>
          </p:cNvPr>
          <p:cNvSpPr/>
          <p:nvPr/>
        </p:nvSpPr>
        <p:spPr>
          <a:xfrm>
            <a:off x="5487766"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9DA068-FBB3-4F2A-AF15-28BBB9260D84}"/>
              </a:ext>
            </a:extLst>
          </p:cNvPr>
          <p:cNvSpPr txBox="1"/>
          <p:nvPr/>
        </p:nvSpPr>
        <p:spPr>
          <a:xfrm>
            <a:off x="5525933" y="2153387"/>
            <a:ext cx="1453283" cy="276999"/>
          </a:xfrm>
          <a:prstGeom prst="rect">
            <a:avLst/>
          </a:prstGeom>
          <a:noFill/>
        </p:spPr>
        <p:txBody>
          <a:bodyPr wrap="none" lIns="0" tIns="0" rIns="0" bIns="0">
            <a:noAutofit/>
          </a:bodyPr>
          <a:lstStyle/>
          <a:p>
            <a:r>
              <a:rPr lang="en-US" dirty="0">
                <a:solidFill>
                  <a:schemeClr val="bg1"/>
                </a:solidFill>
              </a:rPr>
              <a:t>Cloud Engineer</a:t>
            </a:r>
          </a:p>
        </p:txBody>
      </p:sp>
      <p:pic>
        <p:nvPicPr>
          <p:cNvPr id="5" name="Picture 2">
            <a:extLst>
              <a:ext uri="{FF2B5EF4-FFF2-40B4-BE49-F238E27FC236}">
                <a16:creationId xmlns:a16="http://schemas.microsoft.com/office/drawing/2014/main" id="{622F7683-AC8D-41C2-AA3F-980D8F580B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308" y="995924"/>
            <a:ext cx="1223072" cy="108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0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3320935"/>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4810250"/>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3621941"/>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698720"/>
            <a:ext cx="5753659" cy="3720068"/>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3274322"/>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3262695"/>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6492276"/>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6474975"/>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6446818"/>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4196187"/>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3280407"/>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3280407"/>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3274322"/>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3049045"/>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3905157"/>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3892920"/>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5985417"/>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3846393"/>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4299057"/>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4264767"/>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4276957"/>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3796422"/>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6379317"/>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4969633"/>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5337996"/>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4413512"/>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5051928"/>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4742586"/>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5534915"/>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5191202"/>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2269047148"/>
              </p:ext>
            </p:extLst>
          </p:nvPr>
        </p:nvGraphicFramePr>
        <p:xfrm>
          <a:off x="1753945" y="5837023"/>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4664663"/>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4664663"/>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5545565"/>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4677104"/>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3886393"/>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5746881"/>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5765635"/>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4072253"/>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4413373"/>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4995587"/>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5386362"/>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5" name="図 4">
            <a:extLst>
              <a:ext uri="{FF2B5EF4-FFF2-40B4-BE49-F238E27FC236}">
                <a16:creationId xmlns:a16="http://schemas.microsoft.com/office/drawing/2014/main" id="{BAC233C6-108C-4ED5-A916-1AA6250D0700}"/>
              </a:ext>
            </a:extLst>
          </p:cNvPr>
          <p:cNvPicPr>
            <a:picLocks noChangeAspect="1"/>
          </p:cNvPicPr>
          <p:nvPr/>
        </p:nvPicPr>
        <p:blipFill>
          <a:blip r:embed="rId13"/>
          <a:stretch>
            <a:fillRect/>
          </a:stretch>
        </p:blipFill>
        <p:spPr>
          <a:xfrm>
            <a:off x="217822" y="355918"/>
            <a:ext cx="5758449" cy="3723166"/>
          </a:xfrm>
          <a:prstGeom prst="rect">
            <a:avLst/>
          </a:prstGeom>
        </p:spPr>
      </p:pic>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商品の組み合わせ変更による売り上げの最大化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新製品の機会と需要の発見</a:t>
            </a: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altLang="ja-JP" sz="1200" dirty="0">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a:t>
            </a:r>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846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482270-6A64-2C8B-B440-9FF0554C3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064" y="630889"/>
            <a:ext cx="9452978" cy="5270986"/>
          </a:xfrm>
          <a:prstGeom prst="rect">
            <a:avLst/>
          </a:prstGeom>
        </p:spPr>
      </p:pic>
      <p:sp>
        <p:nvSpPr>
          <p:cNvPr id="5" name="TextBox 4">
            <a:extLst>
              <a:ext uri="{FF2B5EF4-FFF2-40B4-BE49-F238E27FC236}">
                <a16:creationId xmlns:a16="http://schemas.microsoft.com/office/drawing/2014/main" id="{A97CD4FA-4C71-09EF-B42E-8CF426BED440}"/>
              </a:ext>
            </a:extLst>
          </p:cNvPr>
          <p:cNvSpPr txBox="1"/>
          <p:nvPr/>
        </p:nvSpPr>
        <p:spPr>
          <a:xfrm>
            <a:off x="1480064" y="0"/>
            <a:ext cx="9452978" cy="646331"/>
          </a:xfrm>
          <a:prstGeom prst="rect">
            <a:avLst/>
          </a:prstGeom>
          <a:solidFill>
            <a:schemeClr val="tx1">
              <a:lumMod val="75000"/>
              <a:lumOff val="25000"/>
            </a:schemeClr>
          </a:solidFill>
        </p:spPr>
        <p:txBody>
          <a:bodyPr wrap="square" rtlCol="0">
            <a:spAutoFit/>
          </a:bodyPr>
          <a:lstStyle/>
          <a:p>
            <a:pPr algn="ctr"/>
            <a:r>
              <a:rPr lang="en-US" altLang="ja-JP" sz="3600" dirty="0">
                <a:solidFill>
                  <a:schemeClr val="bg1"/>
                </a:solidFill>
              </a:rPr>
              <a:t>Power BI + OpenAI</a:t>
            </a:r>
          </a:p>
        </p:txBody>
      </p:sp>
      <p:sp>
        <p:nvSpPr>
          <p:cNvPr id="6" name="TextBox 5">
            <a:extLst>
              <a:ext uri="{FF2B5EF4-FFF2-40B4-BE49-F238E27FC236}">
                <a16:creationId xmlns:a16="http://schemas.microsoft.com/office/drawing/2014/main" id="{B0699E84-D269-7F41-A810-4BAC956F9370}"/>
              </a:ext>
            </a:extLst>
          </p:cNvPr>
          <p:cNvSpPr txBox="1"/>
          <p:nvPr/>
        </p:nvSpPr>
        <p:spPr>
          <a:xfrm>
            <a:off x="1480064" y="5915008"/>
            <a:ext cx="9452978" cy="1200329"/>
          </a:xfrm>
          <a:prstGeom prst="rect">
            <a:avLst/>
          </a:prstGeom>
          <a:solidFill>
            <a:srgbClr val="FFFFFF"/>
          </a:solidFill>
        </p:spPr>
        <p:txBody>
          <a:bodyPr wrap="square" rtlCol="0">
            <a:noAutofit/>
          </a:bodyPr>
          <a:lstStyle/>
          <a:p>
            <a:endParaRPr lang="en-US" altLang="ja-JP" sz="2400" dirty="0"/>
          </a:p>
          <a:p>
            <a:endParaRPr lang="en-US" altLang="ja-JP" sz="2400" dirty="0"/>
          </a:p>
        </p:txBody>
      </p:sp>
      <p:pic>
        <p:nvPicPr>
          <p:cNvPr id="7" name="Picture 6" descr="Azure OpenAI vs OpenAI: What's the Difference? — Advancing Analytics">
            <a:extLst>
              <a:ext uri="{FF2B5EF4-FFF2-40B4-BE49-F238E27FC236}">
                <a16:creationId xmlns:a16="http://schemas.microsoft.com/office/drawing/2014/main" id="{D1645B64-E333-2FED-C779-4CC8FCF56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3503" y="6151172"/>
            <a:ext cx="1125973" cy="2768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atabricks logo transparent PNG - StickPNG">
            <a:extLst>
              <a:ext uri="{FF2B5EF4-FFF2-40B4-BE49-F238E27FC236}">
                <a16:creationId xmlns:a16="http://schemas.microsoft.com/office/drawing/2014/main" id="{BC707F6B-6CFA-E0FE-A29C-641E0ABB3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276" b="32844"/>
          <a:stretch/>
        </p:blipFill>
        <p:spPr bwMode="auto">
          <a:xfrm>
            <a:off x="6522175" y="6043438"/>
            <a:ext cx="2065618" cy="4362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CBC60C0-EC30-FB1D-040C-5D423A0563A8}"/>
              </a:ext>
            </a:extLst>
          </p:cNvPr>
          <p:cNvPicPr>
            <a:picLocks noChangeAspect="1"/>
          </p:cNvPicPr>
          <p:nvPr/>
        </p:nvPicPr>
        <p:blipFill>
          <a:blip r:embed="rId5"/>
          <a:stretch>
            <a:fillRect/>
          </a:stretch>
        </p:blipFill>
        <p:spPr>
          <a:xfrm>
            <a:off x="1925641" y="5965306"/>
            <a:ext cx="1397731" cy="536179"/>
          </a:xfrm>
          <a:prstGeom prst="rect">
            <a:avLst/>
          </a:prstGeom>
        </p:spPr>
      </p:pic>
      <p:pic>
        <p:nvPicPr>
          <p:cNvPr id="10" name="Picture 10" descr="Brand assets - Hugging Face">
            <a:extLst>
              <a:ext uri="{FF2B5EF4-FFF2-40B4-BE49-F238E27FC236}">
                <a16:creationId xmlns:a16="http://schemas.microsoft.com/office/drawing/2014/main" id="{FCEB3C4A-32DE-53BA-8556-B48BB3341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170" y="6068699"/>
            <a:ext cx="1626951" cy="432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Navigating the LangChain Landscape: A Guide for Cloud Engineers">
            <a:extLst>
              <a:ext uri="{FF2B5EF4-FFF2-40B4-BE49-F238E27FC236}">
                <a16:creationId xmlns:a16="http://schemas.microsoft.com/office/drawing/2014/main" id="{279CB0AA-FD27-8FB4-DB40-D2BD9AD1DF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9755" y="6093490"/>
            <a:ext cx="1993113" cy="4111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hroma logo">
            <a:extLst>
              <a:ext uri="{FF2B5EF4-FFF2-40B4-BE49-F238E27FC236}">
                <a16:creationId xmlns:a16="http://schemas.microsoft.com/office/drawing/2014/main" id="{AD3AD5E4-D1D4-8F88-6954-C3B41D51B4B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516" t="43192" r="33828" b="8490"/>
          <a:stretch/>
        </p:blipFill>
        <p:spPr bwMode="auto">
          <a:xfrm>
            <a:off x="3602700" y="6479940"/>
            <a:ext cx="1535022" cy="3936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05999C9-0DEA-1CCD-F66E-46FDE55EDC80}"/>
              </a:ext>
            </a:extLst>
          </p:cNvPr>
          <p:cNvPicPr>
            <a:picLocks noChangeAspect="1"/>
          </p:cNvPicPr>
          <p:nvPr/>
        </p:nvPicPr>
        <p:blipFill>
          <a:blip r:embed="rId9"/>
          <a:stretch>
            <a:fillRect/>
          </a:stretch>
        </p:blipFill>
        <p:spPr>
          <a:xfrm>
            <a:off x="5743385" y="6450532"/>
            <a:ext cx="1284215" cy="450864"/>
          </a:xfrm>
          <a:prstGeom prst="rect">
            <a:avLst/>
          </a:prstGeom>
        </p:spPr>
      </p:pic>
    </p:spTree>
    <p:extLst>
      <p:ext uri="{BB962C8B-B14F-4D97-AF65-F5344CB8AC3E}">
        <p14:creationId xmlns:p14="http://schemas.microsoft.com/office/powerpoint/2010/main" val="2669834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320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E219FF-0349-F09F-1D6B-371D3204715D}"/>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22" name="Table 4">
            <a:extLst>
              <a:ext uri="{FF2B5EF4-FFF2-40B4-BE49-F238E27FC236}">
                <a16:creationId xmlns:a16="http://schemas.microsoft.com/office/drawing/2014/main" id="{8B914AD7-E5F1-988A-69AF-761F55BD1521}"/>
              </a:ext>
            </a:extLst>
          </p:cNvPr>
          <p:cNvGraphicFramePr>
            <a:graphicFrameLocks noGrp="1"/>
          </p:cNvGraphicFramePr>
          <p:nvPr>
            <p:extLst>
              <p:ext uri="{D42A27DB-BD31-4B8C-83A1-F6EECF244321}">
                <p14:modId xmlns:p14="http://schemas.microsoft.com/office/powerpoint/2010/main" val="3977928192"/>
              </p:ext>
            </p:extLst>
          </p:nvPr>
        </p:nvGraphicFramePr>
        <p:xfrm>
          <a:off x="2084799" y="1467135"/>
          <a:ext cx="8161161" cy="2248264"/>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Product A</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Product 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Product 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53890600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Cost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390280124"/>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en-US" altLang="ja-JP" sz="1200" dirty="0">
                          <a:solidFill>
                            <a:srgbClr val="01557A"/>
                          </a:solidFill>
                        </a:rPr>
                        <a:t>Profit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1934366403"/>
                  </a:ext>
                </a:extLst>
              </a:tr>
            </a:tbl>
          </a:graphicData>
        </a:graphic>
      </p:graphicFrame>
      <p:sp>
        <p:nvSpPr>
          <p:cNvPr id="23" name="TextBox 22">
            <a:extLst>
              <a:ext uri="{FF2B5EF4-FFF2-40B4-BE49-F238E27FC236}">
                <a16:creationId xmlns:a16="http://schemas.microsoft.com/office/drawing/2014/main" id="{AAAFF09A-DC7C-E554-C937-088780C51D32}"/>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PERFORMANCE REPORT </a:t>
            </a:r>
            <a:r>
              <a:rPr lang="ja-JP" altLang="en-US" sz="1600" dirty="0">
                <a:solidFill>
                  <a:schemeClr val="bg1"/>
                </a:solidFill>
              </a:rPr>
              <a:t>業績レポート</a:t>
            </a:r>
            <a:endParaRPr lang="en-US" sz="1600" dirty="0">
              <a:solidFill>
                <a:schemeClr val="bg1"/>
              </a:solidFill>
            </a:endParaRPr>
          </a:p>
        </p:txBody>
      </p:sp>
      <p:sp>
        <p:nvSpPr>
          <p:cNvPr id="24" name="Rectangle 23">
            <a:extLst>
              <a:ext uri="{FF2B5EF4-FFF2-40B4-BE49-F238E27FC236}">
                <a16:creationId xmlns:a16="http://schemas.microsoft.com/office/drawing/2014/main" id="{756E1354-35E3-3783-E507-C14F982FD1C8}"/>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5" name="Rectangle 24">
            <a:extLst>
              <a:ext uri="{FF2B5EF4-FFF2-40B4-BE49-F238E27FC236}">
                <a16:creationId xmlns:a16="http://schemas.microsoft.com/office/drawing/2014/main" id="{0930B7CA-5335-20D9-8B49-4F6401E5A5B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00F12FA0-C5F2-CA67-D0C9-0663C6CD3889}"/>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7" name="TextBox 26">
            <a:extLst>
              <a:ext uri="{FF2B5EF4-FFF2-40B4-BE49-F238E27FC236}">
                <a16:creationId xmlns:a16="http://schemas.microsoft.com/office/drawing/2014/main" id="{F81D266B-5E91-A9B7-41B7-35A2B851CD0F}"/>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 [Real report is much more complex]</a:t>
            </a:r>
          </a:p>
        </p:txBody>
      </p:sp>
      <p:pic>
        <p:nvPicPr>
          <p:cNvPr id="28" name="Picture 27">
            <a:extLst>
              <a:ext uri="{FF2B5EF4-FFF2-40B4-BE49-F238E27FC236}">
                <a16:creationId xmlns:a16="http://schemas.microsoft.com/office/drawing/2014/main" id="{06DC4555-9F65-E27D-AB05-EDA2EE3B7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9" name="Rectangle 28">
            <a:extLst>
              <a:ext uri="{FF2B5EF4-FFF2-40B4-BE49-F238E27FC236}">
                <a16:creationId xmlns:a16="http://schemas.microsoft.com/office/drawing/2014/main" id="{0BD1F49D-8D47-F1CD-8ED0-CCF9430E1551}"/>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1" name="Table 4">
            <a:extLst>
              <a:ext uri="{FF2B5EF4-FFF2-40B4-BE49-F238E27FC236}">
                <a16:creationId xmlns:a16="http://schemas.microsoft.com/office/drawing/2014/main" id="{213349B4-7448-3559-4A02-C399C27BC2BA}"/>
              </a:ext>
            </a:extLst>
          </p:cNvPr>
          <p:cNvGraphicFramePr>
            <a:graphicFrameLocks noGrp="1"/>
          </p:cNvGraphicFramePr>
          <p:nvPr>
            <p:extLst>
              <p:ext uri="{D42A27DB-BD31-4B8C-83A1-F6EECF244321}">
                <p14:modId xmlns:p14="http://schemas.microsoft.com/office/powerpoint/2010/main" val="946150660"/>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Kanto</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2" name="Table 4">
            <a:extLst>
              <a:ext uri="{FF2B5EF4-FFF2-40B4-BE49-F238E27FC236}">
                <a16:creationId xmlns:a16="http://schemas.microsoft.com/office/drawing/2014/main" id="{62B33AB5-6D70-516F-16BC-837950061706}"/>
              </a:ext>
            </a:extLst>
          </p:cNvPr>
          <p:cNvGraphicFramePr>
            <a:graphicFrameLocks noGrp="1"/>
          </p:cNvGraphicFramePr>
          <p:nvPr>
            <p:extLst>
              <p:ext uri="{D42A27DB-BD31-4B8C-83A1-F6EECF244321}">
                <p14:modId xmlns:p14="http://schemas.microsoft.com/office/powerpoint/2010/main" val="2553637140"/>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Store </a:t>
                      </a:r>
                      <a:r>
                        <a:rPr lang="ja-JP" altLang="en-US" sz="1200" dirty="0">
                          <a:solidFill>
                            <a:schemeClr val="bg1"/>
                          </a:solidFill>
                        </a:rPr>
                        <a:t>拠点</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S1001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4" name="Table 4">
            <a:extLst>
              <a:ext uri="{FF2B5EF4-FFF2-40B4-BE49-F238E27FC236}">
                <a16:creationId xmlns:a16="http://schemas.microsoft.com/office/drawing/2014/main" id="{3497ABE6-5C78-6977-1CBF-1CEC83162377}"/>
              </a:ext>
            </a:extLst>
          </p:cNvPr>
          <p:cNvGraphicFramePr>
            <a:graphicFrameLocks noGrp="1"/>
          </p:cNvGraphicFramePr>
          <p:nvPr>
            <p:extLst>
              <p:ext uri="{D42A27DB-BD31-4B8C-83A1-F6EECF244321}">
                <p14:modId xmlns:p14="http://schemas.microsoft.com/office/powerpoint/2010/main" val="271130537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Category </a:t>
                      </a:r>
                      <a:r>
                        <a:rPr lang="ja-JP" altLang="en-US" sz="1200" dirty="0">
                          <a:solidFill>
                            <a:schemeClr val="bg1"/>
                          </a:solidFill>
                        </a:rPr>
                        <a:t>分類</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S1001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5" name="Table 4">
            <a:extLst>
              <a:ext uri="{FF2B5EF4-FFF2-40B4-BE49-F238E27FC236}">
                <a16:creationId xmlns:a16="http://schemas.microsoft.com/office/drawing/2014/main" id="{4CF77359-8BCD-104A-053F-076C8FD06CCA}"/>
              </a:ext>
            </a:extLst>
          </p:cNvPr>
          <p:cNvGraphicFramePr>
            <a:graphicFrameLocks noGrp="1"/>
          </p:cNvGraphicFramePr>
          <p:nvPr>
            <p:extLst>
              <p:ext uri="{D42A27DB-BD31-4B8C-83A1-F6EECF244321}">
                <p14:modId xmlns:p14="http://schemas.microsoft.com/office/powerpoint/2010/main" val="3288143842"/>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6" name="Straight Connector 35">
            <a:extLst>
              <a:ext uri="{FF2B5EF4-FFF2-40B4-BE49-F238E27FC236}">
                <a16:creationId xmlns:a16="http://schemas.microsoft.com/office/drawing/2014/main" id="{F46D7401-3C38-FBF8-44C2-92FC5811476F}"/>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7" name="Table 4">
            <a:extLst>
              <a:ext uri="{FF2B5EF4-FFF2-40B4-BE49-F238E27FC236}">
                <a16:creationId xmlns:a16="http://schemas.microsoft.com/office/drawing/2014/main" id="{00159006-14AE-11F5-095B-601903E22A0F}"/>
              </a:ext>
            </a:extLst>
          </p:cNvPr>
          <p:cNvGraphicFramePr>
            <a:graphicFrameLocks noGrp="1"/>
          </p:cNvGraphicFramePr>
          <p:nvPr>
            <p:extLst>
              <p:ext uri="{D42A27DB-BD31-4B8C-83A1-F6EECF244321}">
                <p14:modId xmlns:p14="http://schemas.microsoft.com/office/powerpoint/2010/main" val="153036749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Performance</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Material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Expense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Management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43" name="Table 4">
            <a:extLst>
              <a:ext uri="{FF2B5EF4-FFF2-40B4-BE49-F238E27FC236}">
                <a16:creationId xmlns:a16="http://schemas.microsoft.com/office/drawing/2014/main" id="{2C49E040-5740-A7B6-3E26-72B1C555C539}"/>
              </a:ext>
            </a:extLst>
          </p:cNvPr>
          <p:cNvGraphicFramePr>
            <a:graphicFrameLocks noGrp="1"/>
          </p:cNvGraphicFramePr>
          <p:nvPr>
            <p:extLst>
              <p:ext uri="{D42A27DB-BD31-4B8C-83A1-F6EECF244321}">
                <p14:modId xmlns:p14="http://schemas.microsoft.com/office/powerpoint/2010/main" val="551905438"/>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44" name="Table 4">
            <a:extLst>
              <a:ext uri="{FF2B5EF4-FFF2-40B4-BE49-F238E27FC236}">
                <a16:creationId xmlns:a16="http://schemas.microsoft.com/office/drawing/2014/main" id="{96177F71-05C0-0A9C-020F-0DDB3084AB15}"/>
              </a:ext>
            </a:extLst>
          </p:cNvPr>
          <p:cNvGraphicFramePr>
            <a:graphicFrameLocks noGrp="1"/>
          </p:cNvGraphicFramePr>
          <p:nvPr>
            <p:extLst>
              <p:ext uri="{D42A27DB-BD31-4B8C-83A1-F6EECF244321}">
                <p14:modId xmlns:p14="http://schemas.microsoft.com/office/powerpoint/2010/main" val="1158279858"/>
              </p:ext>
            </p:extLst>
          </p:nvPr>
        </p:nvGraphicFramePr>
        <p:xfrm>
          <a:off x="2089092" y="3837588"/>
          <a:ext cx="4013915" cy="2394407"/>
        </p:xfrm>
        <a:graphic>
          <a:graphicData uri="http://schemas.openxmlformats.org/drawingml/2006/table">
            <a:tbl>
              <a:tblPr firstRow="1" bandRow="1">
                <a:tableStyleId>{5940675A-B579-460E-94D1-54222C63F5DA}</a:tableStyleId>
              </a:tblPr>
              <a:tblGrid>
                <a:gridCol w="4013915">
                  <a:extLst>
                    <a:ext uri="{9D8B030D-6E8A-4147-A177-3AD203B41FA5}">
                      <a16:colId xmlns:a16="http://schemas.microsoft.com/office/drawing/2014/main" val="1868880228"/>
                    </a:ext>
                  </a:extLst>
                </a:gridCol>
              </a:tblGrid>
              <a:tr h="352281">
                <a:tc>
                  <a:txBody>
                    <a:bodyPr/>
                    <a:lstStyle/>
                    <a:p>
                      <a:pPr algn="ctr"/>
                      <a:r>
                        <a:rPr lang="en-US" altLang="ja-JP" sz="1200" dirty="0">
                          <a:solidFill>
                            <a:schemeClr val="bg1"/>
                          </a:solidFill>
                        </a:rPr>
                        <a:t>Profit</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45" name="Rectangle 117">
            <a:extLst>
              <a:ext uri="{FF2B5EF4-FFF2-40B4-BE49-F238E27FC236}">
                <a16:creationId xmlns:a16="http://schemas.microsoft.com/office/drawing/2014/main" id="{0E70837A-6736-23BA-7D6F-AEEC60F5B609}"/>
              </a:ext>
            </a:extLst>
          </p:cNvPr>
          <p:cNvSpPr/>
          <p:nvPr/>
        </p:nvSpPr>
        <p:spPr>
          <a:xfrm>
            <a:off x="2168349" y="4326960"/>
            <a:ext cx="3792525"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6" name="TextBox 88">
            <a:extLst>
              <a:ext uri="{FF2B5EF4-FFF2-40B4-BE49-F238E27FC236}">
                <a16:creationId xmlns:a16="http://schemas.microsoft.com/office/drawing/2014/main" id="{B4F49509-EFAB-6BE3-271B-6378BD8754C5}"/>
              </a:ext>
            </a:extLst>
          </p:cNvPr>
          <p:cNvSpPr txBox="1"/>
          <p:nvPr/>
        </p:nvSpPr>
        <p:spPr>
          <a:xfrm>
            <a:off x="2269086" y="5904350"/>
            <a:ext cx="3197022" cy="254292"/>
          </a:xfrm>
          <a:prstGeom prst="rect">
            <a:avLst/>
          </a:prstGeom>
          <a:noFill/>
        </p:spPr>
        <p:txBody>
          <a:bodyPr wrap="none" lIns="0" tIns="0" rIns="0" bIns="0" rtlCol="0">
            <a:noAutofit/>
          </a:bodyPr>
          <a:lstStyle/>
          <a:p>
            <a:r>
              <a:rPr lang="ja-JP" altLang="en-US" sz="900" dirty="0"/>
              <a:t> ● </a:t>
            </a:r>
            <a:r>
              <a:rPr lang="en-US" altLang="ja-JP" sz="900" dirty="0"/>
              <a:t>Profit</a:t>
            </a:r>
            <a:endParaRPr lang="en-US" sz="900" dirty="0"/>
          </a:p>
        </p:txBody>
      </p:sp>
      <p:graphicFrame>
        <p:nvGraphicFramePr>
          <p:cNvPr id="47" name="Table 4">
            <a:extLst>
              <a:ext uri="{FF2B5EF4-FFF2-40B4-BE49-F238E27FC236}">
                <a16:creationId xmlns:a16="http://schemas.microsoft.com/office/drawing/2014/main" id="{EE72DF5F-218A-B610-D9B0-67C405067C90}"/>
              </a:ext>
            </a:extLst>
          </p:cNvPr>
          <p:cNvGraphicFramePr>
            <a:graphicFrameLocks noGrp="1"/>
          </p:cNvGraphicFramePr>
          <p:nvPr>
            <p:extLst>
              <p:ext uri="{D42A27DB-BD31-4B8C-83A1-F6EECF244321}">
                <p14:modId xmlns:p14="http://schemas.microsoft.com/office/powerpoint/2010/main" val="4078130969"/>
              </p:ext>
            </p:extLst>
          </p:nvPr>
        </p:nvGraphicFramePr>
        <p:xfrm>
          <a:off x="2230360" y="4414391"/>
          <a:ext cx="3563856" cy="1395832"/>
        </p:xfrm>
        <a:graphic>
          <a:graphicData uri="http://schemas.openxmlformats.org/drawingml/2006/table">
            <a:tbl>
              <a:tblPr firstRow="1" bandRow="1">
                <a:tableStyleId>{5940675A-B579-460E-94D1-54222C63F5DA}</a:tableStyleId>
              </a:tblPr>
              <a:tblGrid>
                <a:gridCol w="296988">
                  <a:extLst>
                    <a:ext uri="{9D8B030D-6E8A-4147-A177-3AD203B41FA5}">
                      <a16:colId xmlns:a16="http://schemas.microsoft.com/office/drawing/2014/main" val="1868880228"/>
                    </a:ext>
                  </a:extLst>
                </a:gridCol>
                <a:gridCol w="296988">
                  <a:extLst>
                    <a:ext uri="{9D8B030D-6E8A-4147-A177-3AD203B41FA5}">
                      <a16:colId xmlns:a16="http://schemas.microsoft.com/office/drawing/2014/main" val="2742149081"/>
                    </a:ext>
                  </a:extLst>
                </a:gridCol>
                <a:gridCol w="296988">
                  <a:extLst>
                    <a:ext uri="{9D8B030D-6E8A-4147-A177-3AD203B41FA5}">
                      <a16:colId xmlns:a16="http://schemas.microsoft.com/office/drawing/2014/main" val="3783687991"/>
                    </a:ext>
                  </a:extLst>
                </a:gridCol>
                <a:gridCol w="296988">
                  <a:extLst>
                    <a:ext uri="{9D8B030D-6E8A-4147-A177-3AD203B41FA5}">
                      <a16:colId xmlns:a16="http://schemas.microsoft.com/office/drawing/2014/main" val="2224261338"/>
                    </a:ext>
                  </a:extLst>
                </a:gridCol>
                <a:gridCol w="296988">
                  <a:extLst>
                    <a:ext uri="{9D8B030D-6E8A-4147-A177-3AD203B41FA5}">
                      <a16:colId xmlns:a16="http://schemas.microsoft.com/office/drawing/2014/main" val="4288759130"/>
                    </a:ext>
                  </a:extLst>
                </a:gridCol>
                <a:gridCol w="296988">
                  <a:extLst>
                    <a:ext uri="{9D8B030D-6E8A-4147-A177-3AD203B41FA5}">
                      <a16:colId xmlns:a16="http://schemas.microsoft.com/office/drawing/2014/main" val="3711642963"/>
                    </a:ext>
                  </a:extLst>
                </a:gridCol>
                <a:gridCol w="296988">
                  <a:extLst>
                    <a:ext uri="{9D8B030D-6E8A-4147-A177-3AD203B41FA5}">
                      <a16:colId xmlns:a16="http://schemas.microsoft.com/office/drawing/2014/main" val="3355096761"/>
                    </a:ext>
                  </a:extLst>
                </a:gridCol>
                <a:gridCol w="296988">
                  <a:extLst>
                    <a:ext uri="{9D8B030D-6E8A-4147-A177-3AD203B41FA5}">
                      <a16:colId xmlns:a16="http://schemas.microsoft.com/office/drawing/2014/main" val="946470011"/>
                    </a:ext>
                  </a:extLst>
                </a:gridCol>
                <a:gridCol w="296988">
                  <a:extLst>
                    <a:ext uri="{9D8B030D-6E8A-4147-A177-3AD203B41FA5}">
                      <a16:colId xmlns:a16="http://schemas.microsoft.com/office/drawing/2014/main" val="1017943305"/>
                    </a:ext>
                  </a:extLst>
                </a:gridCol>
                <a:gridCol w="296988">
                  <a:extLst>
                    <a:ext uri="{9D8B030D-6E8A-4147-A177-3AD203B41FA5}">
                      <a16:colId xmlns:a16="http://schemas.microsoft.com/office/drawing/2014/main" val="3655506813"/>
                    </a:ext>
                  </a:extLst>
                </a:gridCol>
                <a:gridCol w="296988">
                  <a:extLst>
                    <a:ext uri="{9D8B030D-6E8A-4147-A177-3AD203B41FA5}">
                      <a16:colId xmlns:a16="http://schemas.microsoft.com/office/drawing/2014/main" val="136361935"/>
                    </a:ext>
                  </a:extLst>
                </a:gridCol>
                <a:gridCol w="296988">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48" name="Table 4">
            <a:extLst>
              <a:ext uri="{FF2B5EF4-FFF2-40B4-BE49-F238E27FC236}">
                <a16:creationId xmlns:a16="http://schemas.microsoft.com/office/drawing/2014/main" id="{33EA8344-F3C3-FE7B-3287-B6F62BBCCCDB}"/>
              </a:ext>
            </a:extLst>
          </p:cNvPr>
          <p:cNvGraphicFramePr>
            <a:graphicFrameLocks noGrp="1"/>
          </p:cNvGraphicFramePr>
          <p:nvPr>
            <p:extLst>
              <p:ext uri="{D42A27DB-BD31-4B8C-83A1-F6EECF244321}">
                <p14:modId xmlns:p14="http://schemas.microsoft.com/office/powerpoint/2010/main" val="709597622"/>
              </p:ext>
            </p:extLst>
          </p:nvPr>
        </p:nvGraphicFramePr>
        <p:xfrm>
          <a:off x="6263427" y="3856743"/>
          <a:ext cx="4013915" cy="2394407"/>
        </p:xfrm>
        <a:graphic>
          <a:graphicData uri="http://schemas.openxmlformats.org/drawingml/2006/table">
            <a:tbl>
              <a:tblPr firstRow="1" bandRow="1">
                <a:tableStyleId>{5940675A-B579-460E-94D1-54222C63F5DA}</a:tableStyleId>
              </a:tblPr>
              <a:tblGrid>
                <a:gridCol w="4013915">
                  <a:extLst>
                    <a:ext uri="{9D8B030D-6E8A-4147-A177-3AD203B41FA5}">
                      <a16:colId xmlns:a16="http://schemas.microsoft.com/office/drawing/2014/main" val="1868880228"/>
                    </a:ext>
                  </a:extLst>
                </a:gridCol>
              </a:tblGrid>
              <a:tr h="352281">
                <a:tc>
                  <a:txBody>
                    <a:bodyPr/>
                    <a:lstStyle/>
                    <a:p>
                      <a:pPr algn="ctr"/>
                      <a:r>
                        <a:rPr lang="en-US" altLang="ja-JP" sz="1200" dirty="0">
                          <a:solidFill>
                            <a:schemeClr val="bg1"/>
                          </a:solidFill>
                        </a:rPr>
                        <a:t>Cost</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49" name="Rectangle 117">
            <a:extLst>
              <a:ext uri="{FF2B5EF4-FFF2-40B4-BE49-F238E27FC236}">
                <a16:creationId xmlns:a16="http://schemas.microsoft.com/office/drawing/2014/main" id="{251F61D4-407C-F264-C9C3-D3BBCAA5264C}"/>
              </a:ext>
            </a:extLst>
          </p:cNvPr>
          <p:cNvSpPr/>
          <p:nvPr/>
        </p:nvSpPr>
        <p:spPr>
          <a:xfrm>
            <a:off x="6344037" y="4330345"/>
            <a:ext cx="3792525"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0" name="TextBox 88">
            <a:extLst>
              <a:ext uri="{FF2B5EF4-FFF2-40B4-BE49-F238E27FC236}">
                <a16:creationId xmlns:a16="http://schemas.microsoft.com/office/drawing/2014/main" id="{C778CE5B-1E9C-4417-56FC-CA350FA0F1A7}"/>
              </a:ext>
            </a:extLst>
          </p:cNvPr>
          <p:cNvSpPr txBox="1"/>
          <p:nvPr/>
        </p:nvSpPr>
        <p:spPr>
          <a:xfrm>
            <a:off x="6382758" y="5798733"/>
            <a:ext cx="3651896"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Budget</a:t>
            </a:r>
            <a:endParaRPr lang="en-US" sz="900" dirty="0"/>
          </a:p>
        </p:txBody>
      </p:sp>
      <p:sp>
        <p:nvSpPr>
          <p:cNvPr id="51" name="フリーフォーム: 図形 61">
            <a:extLst>
              <a:ext uri="{FF2B5EF4-FFF2-40B4-BE49-F238E27FC236}">
                <a16:creationId xmlns:a16="http://schemas.microsoft.com/office/drawing/2014/main" id="{B07CB50E-439C-BCF6-B0A8-10B9CCA73CE9}"/>
              </a:ext>
            </a:extLst>
          </p:cNvPr>
          <p:cNvSpPr/>
          <p:nvPr/>
        </p:nvSpPr>
        <p:spPr>
          <a:xfrm>
            <a:off x="6379610" y="4508802"/>
            <a:ext cx="3639978"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フリーフォーム: 図形 61">
            <a:extLst>
              <a:ext uri="{FF2B5EF4-FFF2-40B4-BE49-F238E27FC236}">
                <a16:creationId xmlns:a16="http://schemas.microsoft.com/office/drawing/2014/main" id="{BF47EAA6-5782-7C69-8DC3-D71C851949F0}"/>
              </a:ext>
            </a:extLst>
          </p:cNvPr>
          <p:cNvSpPr/>
          <p:nvPr/>
        </p:nvSpPr>
        <p:spPr>
          <a:xfrm>
            <a:off x="6388717" y="4799364"/>
            <a:ext cx="3639978" cy="586438"/>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図 59">
            <a:extLst>
              <a:ext uri="{FF2B5EF4-FFF2-40B4-BE49-F238E27FC236}">
                <a16:creationId xmlns:a16="http://schemas.microsoft.com/office/drawing/2014/main" id="{2F27F3B0-51E5-D8A5-A849-47AD830C911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8077" y="4924433"/>
            <a:ext cx="440454" cy="440454"/>
          </a:xfrm>
          <a:prstGeom prst="rect">
            <a:avLst/>
          </a:prstGeom>
        </p:spPr>
      </p:pic>
      <p:sp>
        <p:nvSpPr>
          <p:cNvPr id="56" name="TextBox 55">
            <a:extLst>
              <a:ext uri="{FF2B5EF4-FFF2-40B4-BE49-F238E27FC236}">
                <a16:creationId xmlns:a16="http://schemas.microsoft.com/office/drawing/2014/main" id="{47528443-8C26-4B8F-4642-3A72DC12C2A3}"/>
              </a:ext>
            </a:extLst>
          </p:cNvPr>
          <p:cNvSpPr txBox="1"/>
          <p:nvPr/>
        </p:nvSpPr>
        <p:spPr>
          <a:xfrm>
            <a:off x="617364" y="4508802"/>
            <a:ext cx="1259570" cy="238880"/>
          </a:xfrm>
          <a:prstGeom prst="rect">
            <a:avLst/>
          </a:prstGeom>
          <a:solidFill>
            <a:srgbClr val="11334F"/>
          </a:solidFill>
        </p:spPr>
        <p:txBody>
          <a:bodyPr wrap="none" lIns="91440" tIns="91440" rIns="91440" bIns="91440" rtlCol="0" anchor="ctr" anchorCtr="0">
            <a:noAutofit/>
          </a:bodyPr>
          <a:lstStyle/>
          <a:p>
            <a:pPr algn="ctr"/>
            <a:r>
              <a:rPr lang="en-US" sz="1200" dirty="0">
                <a:solidFill>
                  <a:schemeClr val="bg1"/>
                </a:solidFill>
              </a:rPr>
              <a:t>Role Level Security</a:t>
            </a:r>
          </a:p>
        </p:txBody>
      </p:sp>
      <p:sp>
        <p:nvSpPr>
          <p:cNvPr id="58" name="TextBox 57">
            <a:extLst>
              <a:ext uri="{FF2B5EF4-FFF2-40B4-BE49-F238E27FC236}">
                <a16:creationId xmlns:a16="http://schemas.microsoft.com/office/drawing/2014/main" id="{D73A55DB-31DD-8677-4CC6-B1B08E67AD2A}"/>
              </a:ext>
            </a:extLst>
          </p:cNvPr>
          <p:cNvSpPr txBox="1"/>
          <p:nvPr/>
        </p:nvSpPr>
        <p:spPr>
          <a:xfrm>
            <a:off x="1162347" y="5070090"/>
            <a:ext cx="654346" cy="307777"/>
          </a:xfrm>
          <a:prstGeom prst="rect">
            <a:avLst/>
          </a:prstGeom>
          <a:noFill/>
        </p:spPr>
        <p:txBody>
          <a:bodyPr wrap="none" rtlCol="0">
            <a:spAutoFit/>
          </a:bodyPr>
          <a:lstStyle/>
          <a:p>
            <a:r>
              <a:rPr lang="en-US" sz="1400" dirty="0"/>
              <a:t>User 1</a:t>
            </a:r>
          </a:p>
        </p:txBody>
      </p:sp>
      <p:sp>
        <p:nvSpPr>
          <p:cNvPr id="59" name="TextBox 58">
            <a:extLst>
              <a:ext uri="{FF2B5EF4-FFF2-40B4-BE49-F238E27FC236}">
                <a16:creationId xmlns:a16="http://schemas.microsoft.com/office/drawing/2014/main" id="{9A103286-9088-7C09-F657-4B77F7EC06DC}"/>
              </a:ext>
            </a:extLst>
          </p:cNvPr>
          <p:cNvSpPr txBox="1"/>
          <p:nvPr/>
        </p:nvSpPr>
        <p:spPr>
          <a:xfrm>
            <a:off x="534260" y="5420837"/>
            <a:ext cx="1399742" cy="261610"/>
          </a:xfrm>
          <a:prstGeom prst="rect">
            <a:avLst/>
          </a:prstGeom>
          <a:noFill/>
        </p:spPr>
        <p:txBody>
          <a:bodyPr wrap="none" rtlCol="0">
            <a:spAutoFit/>
          </a:bodyPr>
          <a:lstStyle/>
          <a:p>
            <a:r>
              <a:rPr lang="en-US" sz="1100" dirty="0"/>
              <a:t>user1@example.com</a:t>
            </a:r>
          </a:p>
        </p:txBody>
      </p:sp>
      <p:sp>
        <p:nvSpPr>
          <p:cNvPr id="60" name="TextBox 59">
            <a:extLst>
              <a:ext uri="{FF2B5EF4-FFF2-40B4-BE49-F238E27FC236}">
                <a16:creationId xmlns:a16="http://schemas.microsoft.com/office/drawing/2014/main" id="{B8847D9D-A8DC-9063-B6C9-FEE161E384E6}"/>
              </a:ext>
            </a:extLst>
          </p:cNvPr>
          <p:cNvSpPr txBox="1"/>
          <p:nvPr/>
        </p:nvSpPr>
        <p:spPr>
          <a:xfrm>
            <a:off x="547217" y="5688217"/>
            <a:ext cx="1324402" cy="430887"/>
          </a:xfrm>
          <a:prstGeom prst="rect">
            <a:avLst/>
          </a:prstGeom>
          <a:noFill/>
        </p:spPr>
        <p:txBody>
          <a:bodyPr wrap="none" rtlCol="0">
            <a:spAutoFit/>
          </a:bodyPr>
          <a:lstStyle/>
          <a:p>
            <a:r>
              <a:rPr lang="en-US" sz="1100" dirty="0"/>
              <a:t>Role: Area Manager</a:t>
            </a:r>
          </a:p>
          <a:p>
            <a:endParaRPr lang="en-US" sz="1100" dirty="0"/>
          </a:p>
        </p:txBody>
      </p:sp>
    </p:spTree>
    <p:extLst>
      <p:ext uri="{BB962C8B-B14F-4D97-AF65-F5344CB8AC3E}">
        <p14:creationId xmlns:p14="http://schemas.microsoft.com/office/powerpoint/2010/main" val="275328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476E31-DC14-9764-1530-C28B903259CA}"/>
              </a:ext>
            </a:extLst>
          </p:cNvPr>
          <p:cNvPicPr>
            <a:picLocks noChangeAspect="1"/>
          </p:cNvPicPr>
          <p:nvPr/>
        </p:nvPicPr>
        <p:blipFill>
          <a:blip r:embed="rId2"/>
          <a:stretch>
            <a:fillRect/>
          </a:stretch>
        </p:blipFill>
        <p:spPr>
          <a:xfrm>
            <a:off x="264755" y="511970"/>
            <a:ext cx="5738790" cy="3710454"/>
          </a:xfrm>
          <a:prstGeom prst="rect">
            <a:avLst/>
          </a:prstGeom>
        </p:spPr>
      </p:pic>
      <p:sp>
        <p:nvSpPr>
          <p:cNvPr id="5" name="Rectangle 1">
            <a:extLst>
              <a:ext uri="{FF2B5EF4-FFF2-40B4-BE49-F238E27FC236}">
                <a16:creationId xmlns:a16="http://schemas.microsoft.com/office/drawing/2014/main" id="{C5C71F81-DF87-6E34-59F1-8C60C0384D95}"/>
              </a:ext>
            </a:extLst>
          </p:cNvPr>
          <p:cNvSpPr/>
          <p:nvPr/>
        </p:nvSpPr>
        <p:spPr>
          <a:xfrm>
            <a:off x="4890317" y="4482887"/>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79F10FE2-5D59-10ED-DDC5-2125BAC502AB}"/>
              </a:ext>
            </a:extLst>
          </p:cNvPr>
          <p:cNvSpPr/>
          <p:nvPr/>
        </p:nvSpPr>
        <p:spPr>
          <a:xfrm>
            <a:off x="277461" y="4473140"/>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5">
            <a:extLst>
              <a:ext uri="{FF2B5EF4-FFF2-40B4-BE49-F238E27FC236}">
                <a16:creationId xmlns:a16="http://schemas.microsoft.com/office/drawing/2014/main" id="{DA1B2A4B-7201-D6CB-08D0-605887BF0A82}"/>
              </a:ext>
            </a:extLst>
          </p:cNvPr>
          <p:cNvSpPr/>
          <p:nvPr/>
        </p:nvSpPr>
        <p:spPr>
          <a:xfrm>
            <a:off x="1517921" y="4474053"/>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00EB892-7863-026F-3610-DC9ED00D24A6}"/>
              </a:ext>
            </a:extLst>
          </p:cNvPr>
          <p:cNvSpPr txBox="1"/>
          <p:nvPr/>
        </p:nvSpPr>
        <p:spPr>
          <a:xfrm>
            <a:off x="4924198" y="6581868"/>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 name="TextBox 9">
            <a:extLst>
              <a:ext uri="{FF2B5EF4-FFF2-40B4-BE49-F238E27FC236}">
                <a16:creationId xmlns:a16="http://schemas.microsoft.com/office/drawing/2014/main" id="{3C89ABA2-E74E-BB47-3AFB-C0E4FE40D314}"/>
              </a:ext>
            </a:extLst>
          </p:cNvPr>
          <p:cNvSpPr txBox="1"/>
          <p:nvPr/>
        </p:nvSpPr>
        <p:spPr>
          <a:xfrm>
            <a:off x="1599165" y="6553625"/>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 name="TextBox 11">
            <a:extLst>
              <a:ext uri="{FF2B5EF4-FFF2-40B4-BE49-F238E27FC236}">
                <a16:creationId xmlns:a16="http://schemas.microsoft.com/office/drawing/2014/main" id="{08C9C116-5FC1-E413-D319-F66FDE38D260}"/>
              </a:ext>
            </a:extLst>
          </p:cNvPr>
          <p:cNvSpPr txBox="1"/>
          <p:nvPr/>
        </p:nvSpPr>
        <p:spPr>
          <a:xfrm>
            <a:off x="328682" y="6553624"/>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1" name="TextBox 15">
            <a:extLst>
              <a:ext uri="{FF2B5EF4-FFF2-40B4-BE49-F238E27FC236}">
                <a16:creationId xmlns:a16="http://schemas.microsoft.com/office/drawing/2014/main" id="{8508D34A-2557-200A-B8C2-D09AD3585B82}"/>
              </a:ext>
            </a:extLst>
          </p:cNvPr>
          <p:cNvSpPr txBox="1"/>
          <p:nvPr/>
        </p:nvSpPr>
        <p:spPr>
          <a:xfrm>
            <a:off x="273971" y="4467279"/>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2" name="TextBox 17">
            <a:extLst>
              <a:ext uri="{FF2B5EF4-FFF2-40B4-BE49-F238E27FC236}">
                <a16:creationId xmlns:a16="http://schemas.microsoft.com/office/drawing/2014/main" id="{A707D56A-2296-FC45-880A-8BAF8CFBA304}"/>
              </a:ext>
            </a:extLst>
          </p:cNvPr>
          <p:cNvSpPr txBox="1"/>
          <p:nvPr/>
        </p:nvSpPr>
        <p:spPr>
          <a:xfrm>
            <a:off x="1526542" y="4467280"/>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3" name="TextBox 19">
            <a:extLst>
              <a:ext uri="{FF2B5EF4-FFF2-40B4-BE49-F238E27FC236}">
                <a16:creationId xmlns:a16="http://schemas.microsoft.com/office/drawing/2014/main" id="{16F1A0F6-1987-9BB0-C5AB-A9AE89008303}"/>
              </a:ext>
            </a:extLst>
          </p:cNvPr>
          <p:cNvSpPr txBox="1"/>
          <p:nvPr/>
        </p:nvSpPr>
        <p:spPr>
          <a:xfrm>
            <a:off x="4888939" y="4461194"/>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4" name="TextBox 27">
            <a:extLst>
              <a:ext uri="{FF2B5EF4-FFF2-40B4-BE49-F238E27FC236}">
                <a16:creationId xmlns:a16="http://schemas.microsoft.com/office/drawing/2014/main" id="{FEE33855-9EB7-27B7-9C74-8B7DCB0EC96B}"/>
              </a:ext>
            </a:extLst>
          </p:cNvPr>
          <p:cNvSpPr txBox="1"/>
          <p:nvPr/>
        </p:nvSpPr>
        <p:spPr>
          <a:xfrm>
            <a:off x="264755" y="4235917"/>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5" name="Picture 29">
            <a:extLst>
              <a:ext uri="{FF2B5EF4-FFF2-40B4-BE49-F238E27FC236}">
                <a16:creationId xmlns:a16="http://schemas.microsoft.com/office/drawing/2014/main" id="{2F480ACD-DAEC-E1C1-F04C-CBC998ED66A8}"/>
              </a:ext>
            </a:extLst>
          </p:cNvPr>
          <p:cNvPicPr>
            <a:picLocks noChangeAspect="1"/>
          </p:cNvPicPr>
          <p:nvPr/>
        </p:nvPicPr>
        <p:blipFill>
          <a:blip r:embed="rId3"/>
          <a:stretch>
            <a:fillRect/>
          </a:stretch>
        </p:blipFill>
        <p:spPr>
          <a:xfrm>
            <a:off x="5230932" y="4863429"/>
            <a:ext cx="350434" cy="333340"/>
          </a:xfrm>
          <a:prstGeom prst="rect">
            <a:avLst/>
          </a:prstGeom>
        </p:spPr>
      </p:pic>
      <p:pic>
        <p:nvPicPr>
          <p:cNvPr id="16" name="Picture 33">
            <a:extLst>
              <a:ext uri="{FF2B5EF4-FFF2-40B4-BE49-F238E27FC236}">
                <a16:creationId xmlns:a16="http://schemas.microsoft.com/office/drawing/2014/main" id="{5AF712C5-68A4-A64A-34E7-71359787E5D1}"/>
              </a:ext>
            </a:extLst>
          </p:cNvPr>
          <p:cNvPicPr>
            <a:picLocks noChangeAspect="1"/>
          </p:cNvPicPr>
          <p:nvPr/>
        </p:nvPicPr>
        <p:blipFill>
          <a:blip r:embed="rId3"/>
          <a:stretch>
            <a:fillRect/>
          </a:stretch>
        </p:blipFill>
        <p:spPr>
          <a:xfrm>
            <a:off x="691774" y="5635644"/>
            <a:ext cx="350434" cy="333340"/>
          </a:xfrm>
          <a:prstGeom prst="rect">
            <a:avLst/>
          </a:prstGeom>
        </p:spPr>
      </p:pic>
      <p:sp>
        <p:nvSpPr>
          <p:cNvPr id="17" name="TextBox 43">
            <a:extLst>
              <a:ext uri="{FF2B5EF4-FFF2-40B4-BE49-F238E27FC236}">
                <a16:creationId xmlns:a16="http://schemas.microsoft.com/office/drawing/2014/main" id="{B17FB79B-7D90-EA4E-A5D1-82F3E603FC6A}"/>
              </a:ext>
            </a:extLst>
          </p:cNvPr>
          <p:cNvSpPr txBox="1"/>
          <p:nvPr/>
        </p:nvSpPr>
        <p:spPr>
          <a:xfrm>
            <a:off x="5069994" y="5257329"/>
            <a:ext cx="755437" cy="228872"/>
          </a:xfrm>
          <a:prstGeom prst="rect">
            <a:avLst/>
          </a:prstGeom>
          <a:noFill/>
        </p:spPr>
        <p:txBody>
          <a:bodyPr wrap="none" lIns="0" tIns="0" rIns="0" bIns="0" rtlCol="0">
            <a:noAutofit/>
          </a:bodyPr>
          <a:lstStyle/>
          <a:p>
            <a:pPr algn="ctr"/>
            <a:r>
              <a:rPr lang="en-US" sz="900" dirty="0"/>
              <a:t>Power BI</a:t>
            </a:r>
          </a:p>
        </p:txBody>
      </p:sp>
      <p:sp>
        <p:nvSpPr>
          <p:cNvPr id="18" name="TextBox 17">
            <a:extLst>
              <a:ext uri="{FF2B5EF4-FFF2-40B4-BE49-F238E27FC236}">
                <a16:creationId xmlns:a16="http://schemas.microsoft.com/office/drawing/2014/main" id="{51413F95-0387-769C-DD18-8C0D364D61A8}"/>
              </a:ext>
            </a:extLst>
          </p:cNvPr>
          <p:cNvSpPr txBox="1"/>
          <p:nvPr/>
        </p:nvSpPr>
        <p:spPr>
          <a:xfrm>
            <a:off x="3001448" y="5293889"/>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19" name="TextBox 55">
            <a:extLst>
              <a:ext uri="{FF2B5EF4-FFF2-40B4-BE49-F238E27FC236}">
                <a16:creationId xmlns:a16="http://schemas.microsoft.com/office/drawing/2014/main" id="{A555BBD7-5235-51D9-123D-8D2D78AE7FBC}"/>
              </a:ext>
            </a:extLst>
          </p:cNvPr>
          <p:cNvSpPr txBox="1"/>
          <p:nvPr/>
        </p:nvSpPr>
        <p:spPr>
          <a:xfrm>
            <a:off x="566619" y="6029544"/>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23" name="TextBox 38">
            <a:extLst>
              <a:ext uri="{FF2B5EF4-FFF2-40B4-BE49-F238E27FC236}">
                <a16:creationId xmlns:a16="http://schemas.microsoft.com/office/drawing/2014/main" id="{DAD0B4EE-F723-EF28-231B-89733F32CCF6}"/>
              </a:ext>
            </a:extLst>
          </p:cNvPr>
          <p:cNvSpPr txBox="1"/>
          <p:nvPr/>
        </p:nvSpPr>
        <p:spPr>
          <a:xfrm>
            <a:off x="1691068" y="5371398"/>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4" name="Picture 2" descr="Azure Synapse Analytics (@Azure_Synapse) / Twitter">
            <a:extLst>
              <a:ext uri="{FF2B5EF4-FFF2-40B4-BE49-F238E27FC236}">
                <a16:creationId xmlns:a16="http://schemas.microsoft.com/office/drawing/2014/main" id="{8FB17E50-6DA9-7E81-C08F-DAF83397CC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3001448" y="4785724"/>
            <a:ext cx="433847" cy="47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表 2048">
            <a:extLst>
              <a:ext uri="{FF2B5EF4-FFF2-40B4-BE49-F238E27FC236}">
                <a16:creationId xmlns:a16="http://schemas.microsoft.com/office/drawing/2014/main" id="{A48061EC-5E78-2CFE-312D-4DBF28E6143E}"/>
              </a:ext>
            </a:extLst>
          </p:cNvPr>
          <p:cNvGraphicFramePr>
            <a:graphicFrameLocks noGrp="1"/>
          </p:cNvGraphicFramePr>
          <p:nvPr>
            <p:extLst>
              <p:ext uri="{D42A27DB-BD31-4B8C-83A1-F6EECF244321}">
                <p14:modId xmlns:p14="http://schemas.microsoft.com/office/powerpoint/2010/main" val="758668498"/>
              </p:ext>
            </p:extLst>
          </p:nvPr>
        </p:nvGraphicFramePr>
        <p:xfrm>
          <a:off x="1913490" y="6017219"/>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8" name="直線矢印コネクタ 68">
            <a:extLst>
              <a:ext uri="{FF2B5EF4-FFF2-40B4-BE49-F238E27FC236}">
                <a16:creationId xmlns:a16="http://schemas.microsoft.com/office/drawing/2014/main" id="{91C3F015-137A-898A-EC05-D7E4EADEC73B}"/>
              </a:ext>
            </a:extLst>
          </p:cNvPr>
          <p:cNvCxnSpPr>
            <a:cxnSpLocks/>
          </p:cNvCxnSpPr>
          <p:nvPr/>
        </p:nvCxnSpPr>
        <p:spPr>
          <a:xfrm flipV="1">
            <a:off x="2484071" y="5647870"/>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71">
            <a:extLst>
              <a:ext uri="{FF2B5EF4-FFF2-40B4-BE49-F238E27FC236}">
                <a16:creationId xmlns:a16="http://schemas.microsoft.com/office/drawing/2014/main" id="{F122D9DD-5B6F-97A6-BA3C-B4ACCD562798}"/>
              </a:ext>
            </a:extLst>
          </p:cNvPr>
          <p:cNvCxnSpPr>
            <a:cxnSpLocks/>
          </p:cNvCxnSpPr>
          <p:nvPr/>
        </p:nvCxnSpPr>
        <p:spPr>
          <a:xfrm flipV="1">
            <a:off x="3196500" y="5628092"/>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 descr="Importing Data into Azure Data Lake Storage Gen2">
            <a:extLst>
              <a:ext uri="{FF2B5EF4-FFF2-40B4-BE49-F238E27FC236}">
                <a16:creationId xmlns:a16="http://schemas.microsoft.com/office/drawing/2014/main" id="{FDFB0EC7-D51C-45F0-3FA9-852D039AC3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479" r="25294"/>
          <a:stretch/>
        </p:blipFill>
        <p:spPr bwMode="auto">
          <a:xfrm>
            <a:off x="1782450" y="5725761"/>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線矢印コネクタ 76">
            <a:extLst>
              <a:ext uri="{FF2B5EF4-FFF2-40B4-BE49-F238E27FC236}">
                <a16:creationId xmlns:a16="http://schemas.microsoft.com/office/drawing/2014/main" id="{1ACD581B-23C3-A519-4C9B-992D727A6D19}"/>
              </a:ext>
            </a:extLst>
          </p:cNvPr>
          <p:cNvCxnSpPr>
            <a:cxnSpLocks/>
          </p:cNvCxnSpPr>
          <p:nvPr/>
        </p:nvCxnSpPr>
        <p:spPr>
          <a:xfrm flipH="1" flipV="1">
            <a:off x="3728778" y="5656171"/>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矢印: 右 2061">
            <a:extLst>
              <a:ext uri="{FF2B5EF4-FFF2-40B4-BE49-F238E27FC236}">
                <a16:creationId xmlns:a16="http://schemas.microsoft.com/office/drawing/2014/main" id="{294F3A82-5044-D0F5-225A-E897F2B76164}"/>
              </a:ext>
            </a:extLst>
          </p:cNvPr>
          <p:cNvSpPr/>
          <p:nvPr/>
        </p:nvSpPr>
        <p:spPr>
          <a:xfrm>
            <a:off x="1782450" y="4838955"/>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33" name="Picture 8" descr="Accelerate Innovation By Unifying Data Science, Engineering - Delta Lake Clipart (733x672), Png Download">
            <a:extLst>
              <a:ext uri="{FF2B5EF4-FFF2-40B4-BE49-F238E27FC236}">
                <a16:creationId xmlns:a16="http://schemas.microsoft.com/office/drawing/2014/main" id="{BE6BE918-CCA6-5459-B971-F8717B0E48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1740" y="5882066"/>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Accelerate Innovation By Unifying Data Science, Engineering - Delta Lake Clipart (733x672), Png Download">
            <a:extLst>
              <a:ext uri="{FF2B5EF4-FFF2-40B4-BE49-F238E27FC236}">
                <a16:creationId xmlns:a16="http://schemas.microsoft.com/office/drawing/2014/main" id="{B1EB3716-9310-B1B9-E158-4B59B930C3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0374" y="5877156"/>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zure Synapse Analytics (@Azure_Synapse) / Twitter">
            <a:extLst>
              <a:ext uri="{FF2B5EF4-FFF2-40B4-BE49-F238E27FC236}">
                <a16:creationId xmlns:a16="http://schemas.microsoft.com/office/drawing/2014/main" id="{112C5657-CA98-8583-A218-505270A518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633480" y="4935921"/>
            <a:ext cx="433847" cy="47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073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BA02E0F-984C-EB5A-6022-286AD77BEE09}"/>
              </a:ext>
            </a:extLst>
          </p:cNvPr>
          <p:cNvSpPr txBox="1"/>
          <p:nvPr/>
        </p:nvSpPr>
        <p:spPr>
          <a:xfrm>
            <a:off x="460020" y="897988"/>
            <a:ext cx="11329060" cy="5646224"/>
          </a:xfrm>
          <a:prstGeom prst="rect">
            <a:avLst/>
          </a:prstGeom>
          <a:solidFill>
            <a:schemeClr val="bg1">
              <a:lumMod val="8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7AE4539-C7C4-0C29-4696-CC3A3BF7A6C4}"/>
              </a:ext>
            </a:extLst>
          </p:cNvPr>
          <p:cNvSpPr txBox="1"/>
          <p:nvPr/>
        </p:nvSpPr>
        <p:spPr>
          <a:xfrm>
            <a:off x="5195244" y="1066386"/>
            <a:ext cx="6479746" cy="5397512"/>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3476FE03-F1D5-AD65-C236-791A57DDEAFC}"/>
              </a:ext>
            </a:extLst>
          </p:cNvPr>
          <p:cNvSpPr txBox="1"/>
          <p:nvPr/>
        </p:nvSpPr>
        <p:spPr>
          <a:xfrm>
            <a:off x="587005" y="1067610"/>
            <a:ext cx="4483066" cy="3741240"/>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F20F88E6-C228-53AA-5725-F147E3171883}"/>
              </a:ext>
            </a:extLst>
          </p:cNvPr>
          <p:cNvSpPr/>
          <p:nvPr/>
        </p:nvSpPr>
        <p:spPr>
          <a:xfrm>
            <a:off x="2277732" y="1928851"/>
            <a:ext cx="2281661" cy="2281661"/>
          </a:xfrm>
          <a:prstGeom prst="ellipse">
            <a:avLst/>
          </a:prstGeom>
          <a:solidFill>
            <a:schemeClr val="bg1">
              <a:lumMod val="85000"/>
            </a:schemeClr>
          </a:solidFill>
          <a:ln w="825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75000"/>
                    <a:lumOff val="25000"/>
                  </a:schemeClr>
                </a:solidFill>
              </a:rPr>
              <a:t>モデル改善</a:t>
            </a:r>
            <a:endParaRPr lang="en-US" altLang="ja-JP" sz="1200" dirty="0">
              <a:solidFill>
                <a:schemeClr val="tx1">
                  <a:lumMod val="75000"/>
                  <a:lumOff val="25000"/>
                </a:schemeClr>
              </a:solidFill>
            </a:endParaRPr>
          </a:p>
          <a:p>
            <a:pPr algn="ctr"/>
            <a:r>
              <a:rPr lang="ja-JP" altLang="en-US" sz="1200" dirty="0">
                <a:solidFill>
                  <a:schemeClr val="tx1">
                    <a:lumMod val="75000"/>
                    <a:lumOff val="25000"/>
                  </a:schemeClr>
                </a:solidFill>
              </a:rPr>
              <a:t>サイクル</a:t>
            </a:r>
            <a:endParaRPr lang="en-US" sz="1200"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1E386BF1-928E-5D7C-E472-DC1DEDADC5E5}"/>
              </a:ext>
            </a:extLst>
          </p:cNvPr>
          <p:cNvSpPr txBox="1"/>
          <p:nvPr/>
        </p:nvSpPr>
        <p:spPr>
          <a:xfrm>
            <a:off x="1006284" y="260586"/>
            <a:ext cx="10782795" cy="369332"/>
          </a:xfrm>
          <a:prstGeom prst="rect">
            <a:avLst/>
          </a:prstGeom>
          <a:solidFill>
            <a:srgbClr val="000000"/>
          </a:solidFill>
          <a:ln>
            <a:noFill/>
          </a:ln>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機械学習改善のガイド</a:t>
            </a:r>
            <a:endParaRPr lang="en-US" dirty="0">
              <a:solidFill>
                <a:schemeClr val="bg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BB960F9-66F2-8816-62EE-61EE2B93F2A0}"/>
              </a:ext>
            </a:extLst>
          </p:cNvPr>
          <p:cNvSpPr txBox="1"/>
          <p:nvPr/>
        </p:nvSpPr>
        <p:spPr>
          <a:xfrm>
            <a:off x="1006285" y="590210"/>
            <a:ext cx="10782794" cy="369332"/>
          </a:xfrm>
          <a:prstGeom prst="rect">
            <a:avLst/>
          </a:prstGeom>
          <a:solidFill>
            <a:srgbClr val="11334F"/>
          </a:solidFill>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時系列データ</a:t>
            </a:r>
            <a:endParaRPr lang="en-US" dirty="0">
              <a:solidFill>
                <a:schemeClr val="bg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D44A2E73-4DF6-8993-E5DA-1C831C2EBB1A}"/>
              </a:ext>
            </a:extLst>
          </p:cNvPr>
          <p:cNvSpPr txBox="1"/>
          <p:nvPr/>
        </p:nvSpPr>
        <p:spPr>
          <a:xfrm>
            <a:off x="5195244" y="2621481"/>
            <a:ext cx="6479746" cy="307777"/>
          </a:xfrm>
          <a:prstGeom prst="rect">
            <a:avLst/>
          </a:prstGeom>
          <a:solidFill>
            <a:srgbClr val="28997F"/>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特徴作成</a:t>
            </a:r>
            <a:endParaRPr lang="en-US" sz="1400" dirty="0">
              <a:solidFill>
                <a:schemeClr val="bg1"/>
              </a:solidFill>
              <a:latin typeface="メイリオ" panose="020B0604030504040204" pitchFamily="50" charset="-128"/>
              <a:ea typeface="メイリオ"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A8873068-9B02-82FC-360D-7D3F4C1C2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21" y="260587"/>
            <a:ext cx="702029" cy="702029"/>
          </a:xfrm>
          <a:prstGeom prst="rect">
            <a:avLst/>
          </a:prstGeom>
        </p:spPr>
      </p:pic>
      <p:sp>
        <p:nvSpPr>
          <p:cNvPr id="12" name="テキスト ボックス 11">
            <a:extLst>
              <a:ext uri="{FF2B5EF4-FFF2-40B4-BE49-F238E27FC236}">
                <a16:creationId xmlns:a16="http://schemas.microsoft.com/office/drawing/2014/main" id="{D83D64F1-43F3-49CD-C2BC-E141E171E8F8}"/>
              </a:ext>
            </a:extLst>
          </p:cNvPr>
          <p:cNvSpPr txBox="1"/>
          <p:nvPr/>
        </p:nvSpPr>
        <p:spPr>
          <a:xfrm>
            <a:off x="587004" y="1073722"/>
            <a:ext cx="4483066"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改善サイクル</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D74AD12-C931-2E60-A1EB-E0813D0346A8}"/>
              </a:ext>
            </a:extLst>
          </p:cNvPr>
          <p:cNvSpPr txBox="1"/>
          <p:nvPr/>
        </p:nvSpPr>
        <p:spPr>
          <a:xfrm>
            <a:off x="5195243" y="1062173"/>
            <a:ext cx="6479747" cy="307777"/>
          </a:xfrm>
          <a:prstGeom prst="rect">
            <a:avLst/>
          </a:prstGeom>
          <a:solidFill>
            <a:srgbClr val="0FC49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データ準備</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F9B140D2-F0B6-04CD-710A-FE087D3236CE}"/>
              </a:ext>
            </a:extLst>
          </p:cNvPr>
          <p:cNvSpPr/>
          <p:nvPr/>
        </p:nvSpPr>
        <p:spPr>
          <a:xfrm>
            <a:off x="3021134" y="1685461"/>
            <a:ext cx="827030" cy="621359"/>
          </a:xfrm>
          <a:prstGeom prst="roundRect">
            <a:avLst/>
          </a:prstGeom>
          <a:solidFill>
            <a:srgbClr val="0FC49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データ</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準備</a:t>
            </a:r>
            <a:endParaRPr lang="en-US" sz="1200" dirty="0">
              <a:latin typeface="メイリオ" panose="020B0604030504040204" pitchFamily="50" charset="-128"/>
              <a:ea typeface="メイリオ" panose="020B0604030504040204" pitchFamily="50" charset="-128"/>
            </a:endParaRPr>
          </a:p>
        </p:txBody>
      </p:sp>
      <p:sp>
        <p:nvSpPr>
          <p:cNvPr id="17" name="四角形: 角を丸くする 16">
            <a:extLst>
              <a:ext uri="{FF2B5EF4-FFF2-40B4-BE49-F238E27FC236}">
                <a16:creationId xmlns:a16="http://schemas.microsoft.com/office/drawing/2014/main" id="{56638F9E-AC3B-882D-C215-5DE3B2B02126}"/>
              </a:ext>
            </a:extLst>
          </p:cNvPr>
          <p:cNvSpPr/>
          <p:nvPr/>
        </p:nvSpPr>
        <p:spPr>
          <a:xfrm>
            <a:off x="4145878" y="2759001"/>
            <a:ext cx="827030" cy="621359"/>
          </a:xfrm>
          <a:prstGeom prst="roundRect">
            <a:avLst/>
          </a:prstGeom>
          <a:solidFill>
            <a:srgbClr val="2899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特徴</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FBCA14EB-2BCD-4E4E-1279-A6262BEFDF82}"/>
              </a:ext>
            </a:extLst>
          </p:cNvPr>
          <p:cNvSpPr/>
          <p:nvPr/>
        </p:nvSpPr>
        <p:spPr>
          <a:xfrm>
            <a:off x="3005047" y="3832543"/>
            <a:ext cx="827030" cy="621359"/>
          </a:xfrm>
          <a:prstGeom prst="roundRect">
            <a:avLst/>
          </a:prstGeom>
          <a:solidFill>
            <a:srgbClr val="FFC8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0441DD78-4544-9D13-91DF-66E04B21B563}"/>
              </a:ext>
            </a:extLst>
          </p:cNvPr>
          <p:cNvSpPr/>
          <p:nvPr/>
        </p:nvSpPr>
        <p:spPr>
          <a:xfrm>
            <a:off x="736405" y="1736464"/>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ビジネス</a:t>
            </a:r>
            <a:endParaRPr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理解</a:t>
            </a:r>
            <a:endParaRPr lang="en-US" sz="11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F906A406-6387-2CEA-5E28-1611D4B7FBF3}"/>
              </a:ext>
            </a:extLst>
          </p:cNvPr>
          <p:cNvSpPr/>
          <p:nvPr/>
        </p:nvSpPr>
        <p:spPr>
          <a:xfrm>
            <a:off x="736405" y="3604337"/>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運用</a:t>
            </a:r>
            <a:endParaRPr lang="en-US" sz="11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38F0A1B-4683-9D33-174B-D94B48835FF9}"/>
              </a:ext>
            </a:extLst>
          </p:cNvPr>
          <p:cNvSpPr txBox="1"/>
          <p:nvPr/>
        </p:nvSpPr>
        <p:spPr>
          <a:xfrm>
            <a:off x="751848" y="4182269"/>
            <a:ext cx="1348301"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・デプロイ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・可視化</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・モニタリング</a:t>
            </a:r>
            <a:endParaRPr lang="en-US" sz="900" dirty="0">
              <a:solidFill>
                <a:srgbClr val="404040"/>
              </a:solidFill>
              <a:latin typeface="メイリオ" panose="020B0604030504040204" pitchFamily="50" charset="-128"/>
              <a:ea typeface="メイリオ" panose="020B0604030504040204" pitchFamily="50" charset="-128"/>
            </a:endParaRPr>
          </a:p>
        </p:txBody>
      </p:sp>
      <p:cxnSp>
        <p:nvCxnSpPr>
          <p:cNvPr id="23" name="直線矢印コネクタ 22">
            <a:extLst>
              <a:ext uri="{FF2B5EF4-FFF2-40B4-BE49-F238E27FC236}">
                <a16:creationId xmlns:a16="http://schemas.microsoft.com/office/drawing/2014/main" id="{66A99A42-CF0A-04FE-808E-C29FB2C0BB45}"/>
              </a:ext>
            </a:extLst>
          </p:cNvPr>
          <p:cNvCxnSpPr/>
          <p:nvPr/>
        </p:nvCxnSpPr>
        <p:spPr>
          <a:xfrm>
            <a:off x="1741613" y="192885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C793174-B07B-92F7-48B8-43BFD301AD34}"/>
              </a:ext>
            </a:extLst>
          </p:cNvPr>
          <p:cNvCxnSpPr>
            <a:cxnSpLocks/>
          </p:cNvCxnSpPr>
          <p:nvPr/>
        </p:nvCxnSpPr>
        <p:spPr>
          <a:xfrm flipH="1">
            <a:off x="1692974" y="431452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3A5EBC29-D5E2-C604-4A8A-FA02629A2B43}"/>
              </a:ext>
            </a:extLst>
          </p:cNvPr>
          <p:cNvSpPr/>
          <p:nvPr/>
        </p:nvSpPr>
        <p:spPr>
          <a:xfrm>
            <a:off x="1975861" y="2759001"/>
            <a:ext cx="827030" cy="621359"/>
          </a:xfrm>
          <a:prstGeom prst="roundRect">
            <a:avLst/>
          </a:prstGeom>
          <a:solidFill>
            <a:srgbClr val="C99D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評価</a:t>
            </a:r>
            <a:endParaRPr lang="en-US" sz="1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9D1022A3-8844-E30C-84AB-8E74E79B9CB9}"/>
              </a:ext>
            </a:extLst>
          </p:cNvPr>
          <p:cNvSpPr txBox="1"/>
          <p:nvPr/>
        </p:nvSpPr>
        <p:spPr>
          <a:xfrm>
            <a:off x="778495" y="2366088"/>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・目標</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・メトリクス</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・期間</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・環境</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5C653C8-4EEC-14EA-B90B-D9BE86BBA836}"/>
              </a:ext>
            </a:extLst>
          </p:cNvPr>
          <p:cNvSpPr txBox="1"/>
          <p:nvPr/>
        </p:nvSpPr>
        <p:spPr>
          <a:xfrm>
            <a:off x="5190987" y="3875423"/>
            <a:ext cx="6484003" cy="307777"/>
          </a:xfrm>
          <a:prstGeom prst="rect">
            <a:avLst/>
          </a:prstGeom>
          <a:solidFill>
            <a:srgbClr val="FFC832"/>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モデル作成</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20DF8C1A-6BEF-0386-C029-46C70C007E6D}"/>
              </a:ext>
            </a:extLst>
          </p:cNvPr>
          <p:cNvSpPr txBox="1"/>
          <p:nvPr/>
        </p:nvSpPr>
        <p:spPr>
          <a:xfrm>
            <a:off x="5195243" y="5412221"/>
            <a:ext cx="6479747" cy="307777"/>
          </a:xfrm>
          <a:prstGeom prst="rect">
            <a:avLst/>
          </a:prstGeom>
          <a:solidFill>
            <a:srgbClr val="C99D33"/>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モデル評価</a:t>
            </a:r>
            <a:endParaRPr lang="en-US" sz="1400" dirty="0">
              <a:solidFill>
                <a:schemeClr val="bg1"/>
              </a:solidFill>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B87669C7-6A58-481A-658D-66F9CB80CD15}"/>
              </a:ext>
            </a:extLst>
          </p:cNvPr>
          <p:cNvGrpSpPr/>
          <p:nvPr/>
        </p:nvGrpSpPr>
        <p:grpSpPr>
          <a:xfrm rot="6300000">
            <a:off x="4080264" y="2088391"/>
            <a:ext cx="335271" cy="335271"/>
            <a:chOff x="4823094" y="1553844"/>
            <a:chExt cx="797946" cy="797946"/>
          </a:xfrm>
        </p:grpSpPr>
        <p:sp>
          <p:nvSpPr>
            <p:cNvPr id="33" name="四角形: 角を丸くする 32">
              <a:extLst>
                <a:ext uri="{FF2B5EF4-FFF2-40B4-BE49-F238E27FC236}">
                  <a16:creationId xmlns:a16="http://schemas.microsoft.com/office/drawing/2014/main" id="{641EF25B-CF34-49F2-D3D4-A9F42FBA955A}"/>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四角形: 角を丸くする 33">
              <a:extLst>
                <a:ext uri="{FF2B5EF4-FFF2-40B4-BE49-F238E27FC236}">
                  <a16:creationId xmlns:a16="http://schemas.microsoft.com/office/drawing/2014/main" id="{931F0B2A-66EA-18E5-2044-079B3052252C}"/>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3871FFFF-D0C5-7B90-DFA2-989A0930626B}"/>
              </a:ext>
            </a:extLst>
          </p:cNvPr>
          <p:cNvGrpSpPr/>
          <p:nvPr/>
        </p:nvGrpSpPr>
        <p:grpSpPr>
          <a:xfrm rot="10800000">
            <a:off x="4178730" y="3575988"/>
            <a:ext cx="335271" cy="335271"/>
            <a:chOff x="4823094" y="1553844"/>
            <a:chExt cx="797946" cy="797946"/>
          </a:xfrm>
        </p:grpSpPr>
        <p:sp>
          <p:nvSpPr>
            <p:cNvPr id="36" name="四角形: 角を丸くする 35">
              <a:extLst>
                <a:ext uri="{FF2B5EF4-FFF2-40B4-BE49-F238E27FC236}">
                  <a16:creationId xmlns:a16="http://schemas.microsoft.com/office/drawing/2014/main" id="{7FE20EEB-DF8A-DA67-868A-7C90433A879C}"/>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四角形: 角を丸くする 36">
              <a:extLst>
                <a:ext uri="{FF2B5EF4-FFF2-40B4-BE49-F238E27FC236}">
                  <a16:creationId xmlns:a16="http://schemas.microsoft.com/office/drawing/2014/main" id="{D97C5D20-7C0E-2A15-810B-355725994130}"/>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77B449F0-11BF-8276-881F-163A3862375C}"/>
              </a:ext>
            </a:extLst>
          </p:cNvPr>
          <p:cNvGrpSpPr/>
          <p:nvPr/>
        </p:nvGrpSpPr>
        <p:grpSpPr>
          <a:xfrm rot="16200000">
            <a:off x="2467620" y="3723087"/>
            <a:ext cx="335271" cy="335271"/>
            <a:chOff x="4823094" y="1553844"/>
            <a:chExt cx="797946" cy="797946"/>
          </a:xfrm>
        </p:grpSpPr>
        <p:sp>
          <p:nvSpPr>
            <p:cNvPr id="39" name="四角形: 角を丸くする 38">
              <a:extLst>
                <a:ext uri="{FF2B5EF4-FFF2-40B4-BE49-F238E27FC236}">
                  <a16:creationId xmlns:a16="http://schemas.microsoft.com/office/drawing/2014/main" id="{2E869D57-BFC2-B92B-4065-2FA3525B7518}"/>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四角形: 角を丸くする 41">
              <a:extLst>
                <a:ext uri="{FF2B5EF4-FFF2-40B4-BE49-F238E27FC236}">
                  <a16:creationId xmlns:a16="http://schemas.microsoft.com/office/drawing/2014/main" id="{EDB477F3-CB76-10E6-ADC6-F4C73CF82DFE}"/>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グループ化 42">
            <a:extLst>
              <a:ext uri="{FF2B5EF4-FFF2-40B4-BE49-F238E27FC236}">
                <a16:creationId xmlns:a16="http://schemas.microsoft.com/office/drawing/2014/main" id="{494C5305-D6B8-AEE1-AD48-EE2036325334}"/>
              </a:ext>
            </a:extLst>
          </p:cNvPr>
          <p:cNvGrpSpPr/>
          <p:nvPr/>
        </p:nvGrpSpPr>
        <p:grpSpPr>
          <a:xfrm>
            <a:off x="2312109" y="2248638"/>
            <a:ext cx="335271" cy="335271"/>
            <a:chOff x="4823094" y="1553844"/>
            <a:chExt cx="797946" cy="797946"/>
          </a:xfrm>
        </p:grpSpPr>
        <p:sp>
          <p:nvSpPr>
            <p:cNvPr id="44" name="四角形: 角を丸くする 43">
              <a:extLst>
                <a:ext uri="{FF2B5EF4-FFF2-40B4-BE49-F238E27FC236}">
                  <a16:creationId xmlns:a16="http://schemas.microsoft.com/office/drawing/2014/main" id="{598091A8-5C41-C66C-68F4-2E37C93A9E05}"/>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四角形: 角を丸くする 44">
              <a:extLst>
                <a:ext uri="{FF2B5EF4-FFF2-40B4-BE49-F238E27FC236}">
                  <a16:creationId xmlns:a16="http://schemas.microsoft.com/office/drawing/2014/main" id="{B39E2E41-D14C-E578-3A77-E997BF5B6215}"/>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正方形/長方形 45">
            <a:extLst>
              <a:ext uri="{FF2B5EF4-FFF2-40B4-BE49-F238E27FC236}">
                <a16:creationId xmlns:a16="http://schemas.microsoft.com/office/drawing/2014/main" id="{2862511D-B057-EA94-508A-823D5076A9C7}"/>
              </a:ext>
            </a:extLst>
          </p:cNvPr>
          <p:cNvSpPr/>
          <p:nvPr/>
        </p:nvSpPr>
        <p:spPr>
          <a:xfrm>
            <a:off x="5240364" y="1475274"/>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データ</a:t>
            </a:r>
            <a:endParaRPr lang="en-US" sz="1050" dirty="0">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722F8ED1-F623-3F0E-94D4-7A28CC9F6C70}"/>
              </a:ext>
            </a:extLst>
          </p:cNvPr>
          <p:cNvSpPr/>
          <p:nvPr/>
        </p:nvSpPr>
        <p:spPr>
          <a:xfrm>
            <a:off x="6723222" y="1479356"/>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期間</a:t>
            </a:r>
            <a:endParaRPr lang="en-US" sz="1050" dirty="0">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E3D4F7D7-629F-6543-87D1-1FEA7984585E}"/>
              </a:ext>
            </a:extLst>
          </p:cNvPr>
          <p:cNvSpPr/>
          <p:nvPr/>
        </p:nvSpPr>
        <p:spPr>
          <a:xfrm>
            <a:off x="9804043" y="1478026"/>
            <a:ext cx="167947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外部データ</a:t>
            </a:r>
            <a:endParaRPr lang="en-US" sz="105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F39D538E-B907-7775-A460-F5C1F54C6186}"/>
              </a:ext>
            </a:extLst>
          </p:cNvPr>
          <p:cNvSpPr/>
          <p:nvPr/>
        </p:nvSpPr>
        <p:spPr>
          <a:xfrm>
            <a:off x="5240364"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欠損値処理</a:t>
            </a:r>
            <a:endParaRPr lang="en-US" sz="105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F9548865-6274-CF62-0BCB-167EB79C5D66}"/>
              </a:ext>
            </a:extLst>
          </p:cNvPr>
          <p:cNvSpPr/>
          <p:nvPr/>
        </p:nvSpPr>
        <p:spPr>
          <a:xfrm>
            <a:off x="6770594"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050" dirty="0">
                <a:latin typeface="メイリオ" panose="020B0604030504040204" pitchFamily="50" charset="-128"/>
                <a:ea typeface="メイリオ" panose="020B0604030504040204" pitchFamily="50" charset="-128"/>
              </a:rPr>
              <a:t>交差検証</a:t>
            </a:r>
            <a:endParaRPr lang="en-US" sz="105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8B8BD599-C757-FF9E-CF50-34926A816C54}"/>
              </a:ext>
            </a:extLst>
          </p:cNvPr>
          <p:cNvSpPr/>
          <p:nvPr/>
        </p:nvSpPr>
        <p:spPr>
          <a:xfrm>
            <a:off x="5264451"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メトリクス</a:t>
            </a:r>
            <a:endParaRPr lang="en-US" sz="1050" dirty="0">
              <a:latin typeface="メイリオ" panose="020B0604030504040204" pitchFamily="50" charset="-128"/>
              <a:ea typeface="メイリオ" panose="020B0604030504040204" pitchFamily="50" charset="-128"/>
            </a:endParaRPr>
          </a:p>
        </p:txBody>
      </p:sp>
      <p:sp>
        <p:nvSpPr>
          <p:cNvPr id="52" name="テキスト ボックス 51">
            <a:extLst>
              <a:ext uri="{FF2B5EF4-FFF2-40B4-BE49-F238E27FC236}">
                <a16:creationId xmlns:a16="http://schemas.microsoft.com/office/drawing/2014/main" id="{32531400-FE8F-94E9-780B-50BAE5536618}"/>
              </a:ext>
            </a:extLst>
          </p:cNvPr>
          <p:cNvSpPr txBox="1"/>
          <p:nvPr/>
        </p:nvSpPr>
        <p:spPr>
          <a:xfrm>
            <a:off x="5254667" y="1803455"/>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・粒度</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6EF22410-7315-A5DC-842C-BEC47C566922}"/>
              </a:ext>
            </a:extLst>
          </p:cNvPr>
          <p:cNvSpPr txBox="1"/>
          <p:nvPr/>
        </p:nvSpPr>
        <p:spPr>
          <a:xfrm>
            <a:off x="6709298" y="1783052"/>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 日、月、年、</a:t>
            </a:r>
            <a:r>
              <a:rPr lang="en-US" altLang="ja-JP" sz="900" dirty="0">
                <a:solidFill>
                  <a:srgbClr val="404040"/>
                </a:solidFill>
                <a:latin typeface="メイリオ" panose="020B0604030504040204" pitchFamily="50" charset="-128"/>
                <a:ea typeface="メイリオ" panose="020B0604030504040204" pitchFamily="50" charset="-128"/>
              </a:rPr>
              <a:t>…</a:t>
            </a:r>
          </a:p>
          <a:p>
            <a:r>
              <a:rPr lang="ja-JP" altLang="en-US" sz="900" dirty="0">
                <a:solidFill>
                  <a:srgbClr val="404040"/>
                </a:solidFill>
                <a:latin typeface="メイリオ" panose="020B0604030504040204" pitchFamily="50" charset="-128"/>
                <a:ea typeface="メイリオ" panose="020B0604030504040204" pitchFamily="50" charset="-128"/>
              </a:rPr>
              <a:t>・祝日</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・稼働日</a:t>
            </a:r>
            <a:endParaRPr lang="en-US" altLang="ja-JP" sz="900" dirty="0">
              <a:solidFill>
                <a:srgbClr val="404040"/>
              </a:solidFill>
              <a:latin typeface="メイリオ" panose="020B0604030504040204" pitchFamily="50" charset="-128"/>
              <a:ea typeface="メイリオ" panose="020B0604030504040204" pitchFamily="50" charset="-128"/>
            </a:endParaRPr>
          </a:p>
          <a:p>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19CE221A-F3E2-75D9-C427-FA11225C5F81}"/>
              </a:ext>
            </a:extLst>
          </p:cNvPr>
          <p:cNvSpPr/>
          <p:nvPr/>
        </p:nvSpPr>
        <p:spPr>
          <a:xfrm>
            <a:off x="5254667" y="4282002"/>
            <a:ext cx="1984783"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単変量モデル</a:t>
            </a:r>
          </a:p>
        </p:txBody>
      </p:sp>
      <p:sp>
        <p:nvSpPr>
          <p:cNvPr id="60" name="正方形/長方形 59">
            <a:extLst>
              <a:ext uri="{FF2B5EF4-FFF2-40B4-BE49-F238E27FC236}">
                <a16:creationId xmlns:a16="http://schemas.microsoft.com/office/drawing/2014/main" id="{24EE5055-3585-C819-E150-165E691366DE}"/>
              </a:ext>
            </a:extLst>
          </p:cNvPr>
          <p:cNvSpPr/>
          <p:nvPr/>
        </p:nvSpPr>
        <p:spPr>
          <a:xfrm>
            <a:off x="7362190" y="4282255"/>
            <a:ext cx="4121331"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多変量モデル</a:t>
            </a:r>
          </a:p>
        </p:txBody>
      </p:sp>
      <p:sp>
        <p:nvSpPr>
          <p:cNvPr id="61" name="テキスト ボックス 60">
            <a:extLst>
              <a:ext uri="{FF2B5EF4-FFF2-40B4-BE49-F238E27FC236}">
                <a16:creationId xmlns:a16="http://schemas.microsoft.com/office/drawing/2014/main" id="{600E7EE2-933B-D1E8-13E3-BBA51B74332F}"/>
              </a:ext>
            </a:extLst>
          </p:cNvPr>
          <p:cNvSpPr txBox="1"/>
          <p:nvPr/>
        </p:nvSpPr>
        <p:spPr>
          <a:xfrm>
            <a:off x="9831691" y="1771796"/>
            <a:ext cx="1651829"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・気象データ</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AAFE2C3D-9DA0-F1E2-AB7E-DFF3EF4CA1F8}"/>
              </a:ext>
            </a:extLst>
          </p:cNvPr>
          <p:cNvSpPr txBox="1"/>
          <p:nvPr/>
        </p:nvSpPr>
        <p:spPr>
          <a:xfrm>
            <a:off x="5324436" y="3356787"/>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・削除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・欠損値</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3" name="正方形/長方形 62">
            <a:extLst>
              <a:ext uri="{FF2B5EF4-FFF2-40B4-BE49-F238E27FC236}">
                <a16:creationId xmlns:a16="http://schemas.microsoft.com/office/drawing/2014/main" id="{45A4DEC7-F1B0-26A9-B096-8FC2CA06DB4A}"/>
              </a:ext>
            </a:extLst>
          </p:cNvPr>
          <p:cNvSpPr/>
          <p:nvPr/>
        </p:nvSpPr>
        <p:spPr>
          <a:xfrm>
            <a:off x="6716256"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製品フィルター</a:t>
            </a:r>
            <a:endParaRPr lang="en-US" sz="1050" dirty="0">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3852F3A6-F4EC-7419-C264-2354B109EC47}"/>
              </a:ext>
            </a:extLst>
          </p:cNvPr>
          <p:cNvSpPr txBox="1"/>
          <p:nvPr/>
        </p:nvSpPr>
        <p:spPr>
          <a:xfrm>
            <a:off x="6800328" y="3308659"/>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・新製品</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・データ少ない</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id="{5038F3CC-8371-1EB8-6906-EE14089F443E}"/>
              </a:ext>
            </a:extLst>
          </p:cNvPr>
          <p:cNvSpPr txBox="1"/>
          <p:nvPr/>
        </p:nvSpPr>
        <p:spPr>
          <a:xfrm>
            <a:off x="6800328" y="6156966"/>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zh-TW" altLang="en-US" sz="900" dirty="0">
                <a:solidFill>
                  <a:srgbClr val="404040"/>
                </a:solidFill>
                <a:latin typeface="メイリオ" panose="020B0604030504040204" pitchFamily="50" charset="-128"/>
                <a:ea typeface="メイリオ" panose="020B0604030504040204" pitchFamily="50" charset="-128"/>
              </a:rPr>
              <a:t>時系列交差検証</a:t>
            </a:r>
          </a:p>
        </p:txBody>
      </p:sp>
      <p:sp>
        <p:nvSpPr>
          <p:cNvPr id="66" name="テキスト ボックス 65">
            <a:extLst>
              <a:ext uri="{FF2B5EF4-FFF2-40B4-BE49-F238E27FC236}">
                <a16:creationId xmlns:a16="http://schemas.microsoft.com/office/drawing/2014/main" id="{C0924DB9-4734-DCC0-A82A-A8779C0A77B0}"/>
              </a:ext>
            </a:extLst>
          </p:cNvPr>
          <p:cNvSpPr txBox="1"/>
          <p:nvPr/>
        </p:nvSpPr>
        <p:spPr>
          <a:xfrm>
            <a:off x="5236828" y="6135489"/>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RMSE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WMAPE</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id="{829F31E9-7EC6-1117-1B37-ECF2B2140CAB}"/>
              </a:ext>
            </a:extLst>
          </p:cNvPr>
          <p:cNvSpPr txBox="1"/>
          <p:nvPr/>
        </p:nvSpPr>
        <p:spPr>
          <a:xfrm>
            <a:off x="5358428" y="4626221"/>
            <a:ext cx="1881022"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MA, EMA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ARIMA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SARIMA</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Prophet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ThymeBoost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68" name="テキスト ボックス 67">
            <a:extLst>
              <a:ext uri="{FF2B5EF4-FFF2-40B4-BE49-F238E27FC236}">
                <a16:creationId xmlns:a16="http://schemas.microsoft.com/office/drawing/2014/main" id="{37FE66B4-B78F-F3FD-654B-D22350462232}"/>
              </a:ext>
            </a:extLst>
          </p:cNvPr>
          <p:cNvSpPr txBox="1"/>
          <p:nvPr/>
        </p:nvSpPr>
        <p:spPr>
          <a:xfrm>
            <a:off x="587004" y="4902125"/>
            <a:ext cx="4483065"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ベストプラクティス</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6B3F2113-03D7-B99A-94B5-74C1E35BEC10}"/>
              </a:ext>
            </a:extLst>
          </p:cNvPr>
          <p:cNvSpPr txBox="1"/>
          <p:nvPr/>
        </p:nvSpPr>
        <p:spPr>
          <a:xfrm>
            <a:off x="587004" y="5195101"/>
            <a:ext cx="4483064" cy="1268796"/>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70" name="正方形/長方形 69">
            <a:extLst>
              <a:ext uri="{FF2B5EF4-FFF2-40B4-BE49-F238E27FC236}">
                <a16:creationId xmlns:a16="http://schemas.microsoft.com/office/drawing/2014/main" id="{5403FD94-724B-F4C0-000C-736EBFA3B757}"/>
              </a:ext>
            </a:extLst>
          </p:cNvPr>
          <p:cNvSpPr/>
          <p:nvPr/>
        </p:nvSpPr>
        <p:spPr>
          <a:xfrm>
            <a:off x="8249809" y="1484085"/>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社内</a:t>
            </a:r>
            <a:endParaRPr lang="en-US" sz="1050"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6908B3EE-077C-7AB6-35C5-A33D265F2973}"/>
              </a:ext>
            </a:extLst>
          </p:cNvPr>
          <p:cNvSpPr txBox="1"/>
          <p:nvPr/>
        </p:nvSpPr>
        <p:spPr>
          <a:xfrm>
            <a:off x="8256670" y="1783052"/>
            <a:ext cx="1407768"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・価格、キャンペーン</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・イベント</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・製品の属性</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・拠点の属性</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72" name="テキスト ボックス 71">
            <a:extLst>
              <a:ext uri="{FF2B5EF4-FFF2-40B4-BE49-F238E27FC236}">
                <a16:creationId xmlns:a16="http://schemas.microsoft.com/office/drawing/2014/main" id="{2253F96B-0962-990A-57CB-E69A1E685790}"/>
              </a:ext>
            </a:extLst>
          </p:cNvPr>
          <p:cNvSpPr txBox="1"/>
          <p:nvPr/>
        </p:nvSpPr>
        <p:spPr>
          <a:xfrm>
            <a:off x="677031" y="5299914"/>
            <a:ext cx="4295878"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・全体データの予測結果より、拠点別合計の予測結果の方がよい。</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・複数モデルを組み合わせるアンサンブルモデルはよりも精度が高くなる。</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・モデル精度と運用性のバランスが必要。</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id="{561A4CE4-067B-9931-D556-7DFC4B23D63B}"/>
              </a:ext>
            </a:extLst>
          </p:cNvPr>
          <p:cNvSpPr txBox="1"/>
          <p:nvPr/>
        </p:nvSpPr>
        <p:spPr>
          <a:xfrm>
            <a:off x="7316159" y="4608260"/>
            <a:ext cx="4121332" cy="784830"/>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Linear regression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LASSO</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Ridge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Elastic Net</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Decision Tree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AdaBoost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CatBoost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FN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LSTM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CNN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GRU</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N-BEATS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AutoML</a:t>
            </a: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74" name="正方形/長方形 73">
            <a:extLst>
              <a:ext uri="{FF2B5EF4-FFF2-40B4-BE49-F238E27FC236}">
                <a16:creationId xmlns:a16="http://schemas.microsoft.com/office/drawing/2014/main" id="{3655213F-7417-71D7-9E48-38E9ED483B12}"/>
              </a:ext>
            </a:extLst>
          </p:cNvPr>
          <p:cNvSpPr/>
          <p:nvPr/>
        </p:nvSpPr>
        <p:spPr>
          <a:xfrm>
            <a:off x="8249809" y="3007798"/>
            <a:ext cx="1554234"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特徴量エンジニアリング</a:t>
            </a:r>
            <a:endParaRPr lang="en-US" sz="1050" dirty="0">
              <a:latin typeface="メイリオ" panose="020B0604030504040204" pitchFamily="50" charset="-128"/>
              <a:ea typeface="メイリオ" panose="020B0604030504040204" pitchFamily="50" charset="-128"/>
            </a:endParaRPr>
          </a:p>
        </p:txBody>
      </p:sp>
      <p:sp>
        <p:nvSpPr>
          <p:cNvPr id="75" name="テキスト ボックス 74">
            <a:extLst>
              <a:ext uri="{FF2B5EF4-FFF2-40B4-BE49-F238E27FC236}">
                <a16:creationId xmlns:a16="http://schemas.microsoft.com/office/drawing/2014/main" id="{08CD3390-BC5F-0E9E-B7B4-4654318A4FD6}"/>
              </a:ext>
            </a:extLst>
          </p:cNvPr>
          <p:cNvSpPr txBox="1"/>
          <p:nvPr/>
        </p:nvSpPr>
        <p:spPr>
          <a:xfrm>
            <a:off x="8249808" y="3315775"/>
            <a:ext cx="1581883"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・平均、合計、標準偏差</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Lag</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94B6ED49-1B19-5863-37CE-ACBAC84B5498}"/>
              </a:ext>
            </a:extLst>
          </p:cNvPr>
          <p:cNvSpPr txBox="1"/>
          <p:nvPr/>
        </p:nvSpPr>
        <p:spPr>
          <a:xfrm>
            <a:off x="489416" y="7246745"/>
            <a:ext cx="9933377" cy="923330"/>
          </a:xfrm>
          <a:prstGeom prst="rect">
            <a:avLst/>
          </a:prstGeom>
          <a:noFill/>
        </p:spPr>
        <p:txBody>
          <a:bodyPr wrap="square">
            <a:spAutoFit/>
          </a:bodyPr>
          <a:lstStyle/>
          <a:p>
            <a:r>
              <a:rPr lang="en-US" dirty="0">
                <a:hlinkClick r:id="rId3"/>
              </a:rPr>
              <a:t>https://www.kaggle.com/competitions/rossmann-store-sales</a:t>
            </a:r>
            <a:endParaRPr lang="en-US" dirty="0"/>
          </a:p>
          <a:p>
            <a:r>
              <a:rPr lang="en-US" dirty="0">
                <a:hlinkClick r:id="rId4"/>
              </a:rPr>
              <a:t>https://www.kaggle.com/competitions/favorita-grocery-sales-forecasting</a:t>
            </a:r>
            <a:endParaRPr lang="en-US" dirty="0"/>
          </a:p>
          <a:p>
            <a:r>
              <a:rPr lang="en-US" dirty="0">
                <a:hlinkClick r:id="rId5"/>
              </a:rPr>
              <a:t>https://www.kaggle.com/competitions/m5-forecasting-accuracy</a:t>
            </a:r>
            <a:endParaRPr lang="en-US" dirty="0"/>
          </a:p>
        </p:txBody>
      </p:sp>
      <p:sp>
        <p:nvSpPr>
          <p:cNvPr id="78" name="Rectangle 21">
            <a:extLst>
              <a:ext uri="{FF2B5EF4-FFF2-40B4-BE49-F238E27FC236}">
                <a16:creationId xmlns:a16="http://schemas.microsoft.com/office/drawing/2014/main" id="{AEFBFA59-61E7-265A-4F7B-D77BD360F83E}"/>
              </a:ext>
            </a:extLst>
          </p:cNvPr>
          <p:cNvSpPr/>
          <p:nvPr/>
        </p:nvSpPr>
        <p:spPr>
          <a:xfrm>
            <a:off x="439648" y="6552679"/>
            <a:ext cx="5016457" cy="25547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9" name="Rectangle 23">
            <a:extLst>
              <a:ext uri="{FF2B5EF4-FFF2-40B4-BE49-F238E27FC236}">
                <a16:creationId xmlns:a16="http://schemas.microsoft.com/office/drawing/2014/main" id="{C6F0B8E2-C6FD-432A-D3BC-6DA85DE27492}"/>
              </a:ext>
            </a:extLst>
          </p:cNvPr>
          <p:cNvSpPr/>
          <p:nvPr/>
        </p:nvSpPr>
        <p:spPr>
          <a:xfrm>
            <a:off x="5456105" y="6553908"/>
            <a:ext cx="634405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0" name="Rectangle 25">
            <a:extLst>
              <a:ext uri="{FF2B5EF4-FFF2-40B4-BE49-F238E27FC236}">
                <a16:creationId xmlns:a16="http://schemas.microsoft.com/office/drawing/2014/main" id="{9E121430-B4DD-35E4-7BDD-838BC1BEEC9F}"/>
              </a:ext>
            </a:extLst>
          </p:cNvPr>
          <p:cNvSpPr/>
          <p:nvPr/>
        </p:nvSpPr>
        <p:spPr>
          <a:xfrm>
            <a:off x="3799165" y="6594042"/>
            <a:ext cx="405816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Tree>
    <p:extLst>
      <p:ext uri="{BB962C8B-B14F-4D97-AF65-F5344CB8AC3E}">
        <p14:creationId xmlns:p14="http://schemas.microsoft.com/office/powerpoint/2010/main" val="2591142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19A19877-8423-8BB9-9AEE-07DA5A96C177}"/>
              </a:ext>
            </a:extLst>
          </p:cNvPr>
          <p:cNvSpPr/>
          <p:nvPr/>
        </p:nvSpPr>
        <p:spPr>
          <a:xfrm>
            <a:off x="468923" y="1296104"/>
            <a:ext cx="5040923" cy="166090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図 4" descr="ロゴ&#10;&#10;中程度の精度で自動的に生成された説明">
            <a:extLst>
              <a:ext uri="{FF2B5EF4-FFF2-40B4-BE49-F238E27FC236}">
                <a16:creationId xmlns:a16="http://schemas.microsoft.com/office/drawing/2014/main" id="{6234A3CA-88DF-97B1-0E41-AE827DE4C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79" y="2202949"/>
            <a:ext cx="4801270" cy="666843"/>
          </a:xfrm>
          <a:prstGeom prst="rect">
            <a:avLst/>
          </a:prstGeom>
        </p:spPr>
      </p:pic>
      <p:sp>
        <p:nvSpPr>
          <p:cNvPr id="6" name="正方形/長方形 5">
            <a:extLst>
              <a:ext uri="{FF2B5EF4-FFF2-40B4-BE49-F238E27FC236}">
                <a16:creationId xmlns:a16="http://schemas.microsoft.com/office/drawing/2014/main" id="{511237B0-9C01-536D-DFC3-FD9AF5878B09}"/>
              </a:ext>
            </a:extLst>
          </p:cNvPr>
          <p:cNvSpPr/>
          <p:nvPr/>
        </p:nvSpPr>
        <p:spPr>
          <a:xfrm>
            <a:off x="595066" y="1465385"/>
            <a:ext cx="1187223"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正方形/長方形 6">
            <a:extLst>
              <a:ext uri="{FF2B5EF4-FFF2-40B4-BE49-F238E27FC236}">
                <a16:creationId xmlns:a16="http://schemas.microsoft.com/office/drawing/2014/main" id="{6A0C6693-1A7E-C81E-9A2E-3285C1C93199}"/>
              </a:ext>
            </a:extLst>
          </p:cNvPr>
          <p:cNvSpPr/>
          <p:nvPr/>
        </p:nvSpPr>
        <p:spPr>
          <a:xfrm>
            <a:off x="1782290" y="1465385"/>
            <a:ext cx="925741"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正方形/長方形 7">
            <a:extLst>
              <a:ext uri="{FF2B5EF4-FFF2-40B4-BE49-F238E27FC236}">
                <a16:creationId xmlns:a16="http://schemas.microsoft.com/office/drawing/2014/main" id="{AD233287-6EA3-43EC-49A0-9F1321C36043}"/>
              </a:ext>
            </a:extLst>
          </p:cNvPr>
          <p:cNvSpPr/>
          <p:nvPr/>
        </p:nvSpPr>
        <p:spPr>
          <a:xfrm>
            <a:off x="2708031" y="1465385"/>
            <a:ext cx="1957753"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正方形/長方形 8">
            <a:extLst>
              <a:ext uri="{FF2B5EF4-FFF2-40B4-BE49-F238E27FC236}">
                <a16:creationId xmlns:a16="http://schemas.microsoft.com/office/drawing/2014/main" id="{7FCD229E-FB99-EF70-F829-6CF0AC73AB77}"/>
              </a:ext>
            </a:extLst>
          </p:cNvPr>
          <p:cNvSpPr/>
          <p:nvPr/>
        </p:nvSpPr>
        <p:spPr>
          <a:xfrm>
            <a:off x="4665784" y="1465385"/>
            <a:ext cx="730553" cy="1363540"/>
          </a:xfrm>
          <a:prstGeom prst="rect">
            <a:avLst/>
          </a:pr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テキスト ボックス 9">
            <a:extLst>
              <a:ext uri="{FF2B5EF4-FFF2-40B4-BE49-F238E27FC236}">
                <a16:creationId xmlns:a16="http://schemas.microsoft.com/office/drawing/2014/main" id="{4D5C3175-E984-B769-66F0-4237E744BD54}"/>
              </a:ext>
            </a:extLst>
          </p:cNvPr>
          <p:cNvSpPr txBox="1"/>
          <p:nvPr/>
        </p:nvSpPr>
        <p:spPr>
          <a:xfrm>
            <a:off x="690638" y="1537384"/>
            <a:ext cx="996078" cy="646331"/>
          </a:xfrm>
          <a:prstGeom prst="rect">
            <a:avLst/>
          </a:prstGeom>
          <a:noFill/>
        </p:spPr>
        <p:txBody>
          <a:bodyPr wrap="square" rtlCol="0">
            <a:spAutoFit/>
          </a:bodyPr>
          <a:lstStyle/>
          <a:p>
            <a:pPr algn="ctr"/>
            <a:r>
              <a:rPr lang="ja-JP" altLang="en-US" sz="1200" b="1" dirty="0">
                <a:solidFill>
                  <a:schemeClr val="accent1"/>
                </a:solidFill>
              </a:rPr>
              <a:t>①</a:t>
            </a:r>
            <a:endParaRPr lang="en-US" altLang="ja-JP" sz="1200" b="1" dirty="0">
              <a:solidFill>
                <a:schemeClr val="accent1"/>
              </a:solidFill>
            </a:endParaRPr>
          </a:p>
          <a:p>
            <a:pPr algn="ctr"/>
            <a:r>
              <a:rPr lang="en-US" altLang="ja-JP" sz="1200" b="1" dirty="0">
                <a:solidFill>
                  <a:schemeClr val="accent1"/>
                </a:solidFill>
              </a:rPr>
              <a:t>No. of teammates</a:t>
            </a:r>
            <a:r>
              <a:rPr lang="ja-JP" altLang="en-US" sz="1200" b="1" dirty="0">
                <a:solidFill>
                  <a:schemeClr val="accent1"/>
                </a:solidFill>
              </a:rPr>
              <a:t> </a:t>
            </a:r>
            <a:endParaRPr lang="en-US" sz="1200" b="1" dirty="0">
              <a:solidFill>
                <a:schemeClr val="accent1"/>
              </a:solidFill>
            </a:endParaRPr>
          </a:p>
        </p:txBody>
      </p:sp>
      <p:sp>
        <p:nvSpPr>
          <p:cNvPr id="11" name="テキスト ボックス 10">
            <a:extLst>
              <a:ext uri="{FF2B5EF4-FFF2-40B4-BE49-F238E27FC236}">
                <a16:creationId xmlns:a16="http://schemas.microsoft.com/office/drawing/2014/main" id="{69E84848-E82C-AA2C-89FC-EDDBB97FD949}"/>
              </a:ext>
            </a:extLst>
          </p:cNvPr>
          <p:cNvSpPr txBox="1"/>
          <p:nvPr/>
        </p:nvSpPr>
        <p:spPr>
          <a:xfrm>
            <a:off x="1870976" y="1537384"/>
            <a:ext cx="748368" cy="461665"/>
          </a:xfrm>
          <a:prstGeom prst="rect">
            <a:avLst/>
          </a:prstGeom>
          <a:noFill/>
        </p:spPr>
        <p:txBody>
          <a:bodyPr wrap="square" rtlCol="0">
            <a:spAutoFit/>
          </a:bodyPr>
          <a:lstStyle/>
          <a:p>
            <a:pPr algn="ctr"/>
            <a:r>
              <a:rPr lang="ja-JP" altLang="en-US" sz="1200" b="1" dirty="0">
                <a:solidFill>
                  <a:schemeClr val="accent1"/>
                </a:solidFill>
              </a:rPr>
              <a:t>②</a:t>
            </a:r>
            <a:endParaRPr lang="en-US" altLang="ja-JP" sz="1200" b="1" dirty="0">
              <a:solidFill>
                <a:schemeClr val="accent1"/>
              </a:solidFill>
            </a:endParaRPr>
          </a:p>
          <a:p>
            <a:pPr algn="ctr"/>
            <a:r>
              <a:rPr lang="en-US" altLang="ja-JP" sz="1200" b="1" dirty="0">
                <a:solidFill>
                  <a:schemeClr val="accent1"/>
                </a:solidFill>
              </a:rPr>
              <a:t>Rank</a:t>
            </a:r>
            <a:endParaRPr lang="en-US" sz="1200" b="1" dirty="0">
              <a:solidFill>
                <a:schemeClr val="accent1"/>
              </a:solidFill>
            </a:endParaRPr>
          </a:p>
        </p:txBody>
      </p:sp>
      <p:sp>
        <p:nvSpPr>
          <p:cNvPr id="12" name="テキスト ボックス 11">
            <a:extLst>
              <a:ext uri="{FF2B5EF4-FFF2-40B4-BE49-F238E27FC236}">
                <a16:creationId xmlns:a16="http://schemas.microsoft.com/office/drawing/2014/main" id="{B298ACA2-B273-5290-20FF-8B091D6EDC43}"/>
              </a:ext>
            </a:extLst>
          </p:cNvPr>
          <p:cNvSpPr txBox="1"/>
          <p:nvPr/>
        </p:nvSpPr>
        <p:spPr>
          <a:xfrm>
            <a:off x="2819400" y="1537384"/>
            <a:ext cx="1735015" cy="646331"/>
          </a:xfrm>
          <a:prstGeom prst="rect">
            <a:avLst/>
          </a:prstGeom>
          <a:noFill/>
        </p:spPr>
        <p:txBody>
          <a:bodyPr wrap="square" rtlCol="0">
            <a:spAutoFit/>
          </a:bodyPr>
          <a:lstStyle/>
          <a:p>
            <a:pPr algn="ctr"/>
            <a:r>
              <a:rPr lang="ja-JP" altLang="en-US" sz="1200" b="1" dirty="0">
                <a:solidFill>
                  <a:schemeClr val="accent1"/>
                </a:solidFill>
              </a:rPr>
              <a:t>③</a:t>
            </a:r>
            <a:endParaRPr lang="en-US" altLang="ja-JP" sz="1200" b="1" dirty="0">
              <a:solidFill>
                <a:schemeClr val="accent1"/>
              </a:solidFill>
            </a:endParaRPr>
          </a:p>
          <a:p>
            <a:pPr algn="ctr"/>
            <a:r>
              <a:rPr lang="en-US" altLang="ja-JP" sz="1200" b="1" dirty="0">
                <a:solidFill>
                  <a:schemeClr val="accent1"/>
                </a:solidFill>
              </a:rPr>
              <a:t>No. of participating teams </a:t>
            </a:r>
            <a:endParaRPr lang="en-US" sz="1200" b="1" dirty="0">
              <a:solidFill>
                <a:schemeClr val="accent1"/>
              </a:solidFill>
            </a:endParaRPr>
          </a:p>
        </p:txBody>
      </p:sp>
      <p:sp>
        <p:nvSpPr>
          <p:cNvPr id="13" name="テキスト ボックス 12">
            <a:extLst>
              <a:ext uri="{FF2B5EF4-FFF2-40B4-BE49-F238E27FC236}">
                <a16:creationId xmlns:a16="http://schemas.microsoft.com/office/drawing/2014/main" id="{AB42FFB0-31AC-2084-C16B-4AA1A82192BA}"/>
              </a:ext>
            </a:extLst>
          </p:cNvPr>
          <p:cNvSpPr txBox="1"/>
          <p:nvPr/>
        </p:nvSpPr>
        <p:spPr>
          <a:xfrm>
            <a:off x="4779774" y="1537384"/>
            <a:ext cx="502572" cy="461665"/>
          </a:xfrm>
          <a:prstGeom prst="rect">
            <a:avLst/>
          </a:prstGeom>
          <a:noFill/>
        </p:spPr>
        <p:txBody>
          <a:bodyPr wrap="square" rtlCol="0">
            <a:spAutoFit/>
          </a:bodyPr>
          <a:lstStyle/>
          <a:p>
            <a:pPr algn="ctr"/>
            <a:r>
              <a:rPr lang="ja-JP" altLang="en-US" sz="1200" b="1" dirty="0">
                <a:solidFill>
                  <a:schemeClr val="accent1"/>
                </a:solidFill>
              </a:rPr>
              <a:t>④</a:t>
            </a:r>
            <a:endParaRPr lang="en-US" altLang="ja-JP" sz="1200" b="1" dirty="0">
              <a:solidFill>
                <a:schemeClr val="accent1"/>
              </a:solidFill>
            </a:endParaRPr>
          </a:p>
          <a:p>
            <a:pPr algn="ctr"/>
            <a:r>
              <a:rPr lang="en-US" altLang="ja-JP" sz="1200" b="1" dirty="0">
                <a:solidFill>
                  <a:schemeClr val="accent1"/>
                </a:solidFill>
              </a:rPr>
              <a:t>Time</a:t>
            </a:r>
            <a:endParaRPr lang="en-US" sz="1200" b="1" dirty="0">
              <a:solidFill>
                <a:schemeClr val="accent1"/>
              </a:solidFill>
            </a:endParaRPr>
          </a:p>
        </p:txBody>
      </p:sp>
      <p:pic>
        <p:nvPicPr>
          <p:cNvPr id="17" name="図 16">
            <a:extLst>
              <a:ext uri="{FF2B5EF4-FFF2-40B4-BE49-F238E27FC236}">
                <a16:creationId xmlns:a16="http://schemas.microsoft.com/office/drawing/2014/main" id="{0CA41956-9453-29A4-99AE-DC5AECC423AC}"/>
              </a:ext>
            </a:extLst>
          </p:cNvPr>
          <p:cNvPicPr>
            <a:picLocks noChangeAspect="1"/>
          </p:cNvPicPr>
          <p:nvPr/>
        </p:nvPicPr>
        <p:blipFill>
          <a:blip r:embed="rId3"/>
          <a:stretch>
            <a:fillRect/>
          </a:stretch>
        </p:blipFill>
        <p:spPr>
          <a:xfrm>
            <a:off x="560279" y="3160911"/>
            <a:ext cx="5041829" cy="1658256"/>
          </a:xfrm>
          <a:prstGeom prst="rect">
            <a:avLst/>
          </a:prstGeom>
        </p:spPr>
      </p:pic>
    </p:spTree>
    <p:extLst>
      <p:ext uri="{BB962C8B-B14F-4D97-AF65-F5344CB8AC3E}">
        <p14:creationId xmlns:p14="http://schemas.microsoft.com/office/powerpoint/2010/main" val="2718662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653EFF-E84D-1037-18E0-0C337552A07E}"/>
              </a:ext>
            </a:extLst>
          </p:cNvPr>
          <p:cNvSpPr/>
          <p:nvPr/>
        </p:nvSpPr>
        <p:spPr>
          <a:xfrm>
            <a:off x="4834202" y="4314374"/>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3">
            <a:extLst>
              <a:ext uri="{FF2B5EF4-FFF2-40B4-BE49-F238E27FC236}">
                <a16:creationId xmlns:a16="http://schemas.microsoft.com/office/drawing/2014/main" id="{7A56072C-382B-76A4-CE0A-3A991599CA6A}"/>
              </a:ext>
            </a:extLst>
          </p:cNvPr>
          <p:cNvSpPr/>
          <p:nvPr/>
        </p:nvSpPr>
        <p:spPr>
          <a:xfrm>
            <a:off x="221346" y="4304627"/>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5">
            <a:extLst>
              <a:ext uri="{FF2B5EF4-FFF2-40B4-BE49-F238E27FC236}">
                <a16:creationId xmlns:a16="http://schemas.microsoft.com/office/drawing/2014/main" id="{73784EB6-CFEA-E7EF-98B2-82ABAE121E30}"/>
              </a:ext>
            </a:extLst>
          </p:cNvPr>
          <p:cNvSpPr/>
          <p:nvPr/>
        </p:nvSpPr>
        <p:spPr>
          <a:xfrm>
            <a:off x="1461806" y="4305540"/>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7">
            <a:extLst>
              <a:ext uri="{FF2B5EF4-FFF2-40B4-BE49-F238E27FC236}">
                <a16:creationId xmlns:a16="http://schemas.microsoft.com/office/drawing/2014/main" id="{032A1CCF-BD0F-B31C-BE75-CE0BAC58684B}"/>
              </a:ext>
            </a:extLst>
          </p:cNvPr>
          <p:cNvSpPr txBox="1"/>
          <p:nvPr/>
        </p:nvSpPr>
        <p:spPr>
          <a:xfrm>
            <a:off x="4868083" y="64133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6" name="TextBox 9">
            <a:extLst>
              <a:ext uri="{FF2B5EF4-FFF2-40B4-BE49-F238E27FC236}">
                <a16:creationId xmlns:a16="http://schemas.microsoft.com/office/drawing/2014/main" id="{6DE137F1-37B1-A2CD-E2DB-197C41896554}"/>
              </a:ext>
            </a:extLst>
          </p:cNvPr>
          <p:cNvSpPr txBox="1"/>
          <p:nvPr/>
        </p:nvSpPr>
        <p:spPr>
          <a:xfrm>
            <a:off x="1543050" y="6385112"/>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7" name="TextBox 11">
            <a:extLst>
              <a:ext uri="{FF2B5EF4-FFF2-40B4-BE49-F238E27FC236}">
                <a16:creationId xmlns:a16="http://schemas.microsoft.com/office/drawing/2014/main" id="{66372AE8-A653-708A-D277-0A08FF8FE90C}"/>
              </a:ext>
            </a:extLst>
          </p:cNvPr>
          <p:cNvSpPr txBox="1"/>
          <p:nvPr/>
        </p:nvSpPr>
        <p:spPr>
          <a:xfrm>
            <a:off x="272567" y="6385111"/>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8" name="TextBox 15">
            <a:extLst>
              <a:ext uri="{FF2B5EF4-FFF2-40B4-BE49-F238E27FC236}">
                <a16:creationId xmlns:a16="http://schemas.microsoft.com/office/drawing/2014/main" id="{1311BF4C-A9DA-2C5B-E2D1-4B631F54E52A}"/>
              </a:ext>
            </a:extLst>
          </p:cNvPr>
          <p:cNvSpPr txBox="1"/>
          <p:nvPr/>
        </p:nvSpPr>
        <p:spPr>
          <a:xfrm>
            <a:off x="217856" y="4298766"/>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9" name="TextBox 17">
            <a:extLst>
              <a:ext uri="{FF2B5EF4-FFF2-40B4-BE49-F238E27FC236}">
                <a16:creationId xmlns:a16="http://schemas.microsoft.com/office/drawing/2014/main" id="{4288B28F-B078-5E58-50ED-708948964DA6}"/>
              </a:ext>
            </a:extLst>
          </p:cNvPr>
          <p:cNvSpPr txBox="1"/>
          <p:nvPr/>
        </p:nvSpPr>
        <p:spPr>
          <a:xfrm>
            <a:off x="1470427" y="4298767"/>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 name="TextBox 19">
            <a:extLst>
              <a:ext uri="{FF2B5EF4-FFF2-40B4-BE49-F238E27FC236}">
                <a16:creationId xmlns:a16="http://schemas.microsoft.com/office/drawing/2014/main" id="{109447D9-108A-AA47-A1B0-6BC3715B1215}"/>
              </a:ext>
            </a:extLst>
          </p:cNvPr>
          <p:cNvSpPr txBox="1"/>
          <p:nvPr/>
        </p:nvSpPr>
        <p:spPr>
          <a:xfrm>
            <a:off x="4832824" y="429268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 name="TextBox 27">
            <a:extLst>
              <a:ext uri="{FF2B5EF4-FFF2-40B4-BE49-F238E27FC236}">
                <a16:creationId xmlns:a16="http://schemas.microsoft.com/office/drawing/2014/main" id="{DA40FB71-98E4-7EE8-2CBC-A696288D188C}"/>
              </a:ext>
            </a:extLst>
          </p:cNvPr>
          <p:cNvSpPr txBox="1"/>
          <p:nvPr/>
        </p:nvSpPr>
        <p:spPr>
          <a:xfrm>
            <a:off x="208640" y="40674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2" name="Picture 29">
            <a:extLst>
              <a:ext uri="{FF2B5EF4-FFF2-40B4-BE49-F238E27FC236}">
                <a16:creationId xmlns:a16="http://schemas.microsoft.com/office/drawing/2014/main" id="{0383BDBC-A53E-9152-634F-C7570AB268CF}"/>
              </a:ext>
            </a:extLst>
          </p:cNvPr>
          <p:cNvPicPr>
            <a:picLocks noChangeAspect="1"/>
          </p:cNvPicPr>
          <p:nvPr/>
        </p:nvPicPr>
        <p:blipFill>
          <a:blip r:embed="rId2"/>
          <a:stretch>
            <a:fillRect/>
          </a:stretch>
        </p:blipFill>
        <p:spPr>
          <a:xfrm>
            <a:off x="5174817" y="4694916"/>
            <a:ext cx="350434" cy="333340"/>
          </a:xfrm>
          <a:prstGeom prst="rect">
            <a:avLst/>
          </a:prstGeom>
        </p:spPr>
      </p:pic>
      <p:pic>
        <p:nvPicPr>
          <p:cNvPr id="13" name="Picture 33">
            <a:extLst>
              <a:ext uri="{FF2B5EF4-FFF2-40B4-BE49-F238E27FC236}">
                <a16:creationId xmlns:a16="http://schemas.microsoft.com/office/drawing/2014/main" id="{D5757949-67A4-652C-6A98-06556D9A4B6D}"/>
              </a:ext>
            </a:extLst>
          </p:cNvPr>
          <p:cNvPicPr>
            <a:picLocks noChangeAspect="1"/>
          </p:cNvPicPr>
          <p:nvPr/>
        </p:nvPicPr>
        <p:blipFill>
          <a:blip r:embed="rId2"/>
          <a:stretch>
            <a:fillRect/>
          </a:stretch>
        </p:blipFill>
        <p:spPr>
          <a:xfrm>
            <a:off x="635659" y="5637460"/>
            <a:ext cx="350434" cy="333340"/>
          </a:xfrm>
          <a:prstGeom prst="rect">
            <a:avLst/>
          </a:prstGeom>
        </p:spPr>
      </p:pic>
      <p:sp>
        <p:nvSpPr>
          <p:cNvPr id="14" name="TextBox 43">
            <a:extLst>
              <a:ext uri="{FF2B5EF4-FFF2-40B4-BE49-F238E27FC236}">
                <a16:creationId xmlns:a16="http://schemas.microsoft.com/office/drawing/2014/main" id="{D13A350E-1E18-6C14-9B4E-760EDB008224}"/>
              </a:ext>
            </a:extLst>
          </p:cNvPr>
          <p:cNvSpPr txBox="1"/>
          <p:nvPr/>
        </p:nvSpPr>
        <p:spPr>
          <a:xfrm>
            <a:off x="5013879" y="5088816"/>
            <a:ext cx="755437" cy="228872"/>
          </a:xfrm>
          <a:prstGeom prst="rect">
            <a:avLst/>
          </a:prstGeom>
          <a:noFill/>
        </p:spPr>
        <p:txBody>
          <a:bodyPr wrap="none" lIns="0" tIns="0" rIns="0" bIns="0" rtlCol="0">
            <a:noAutofit/>
          </a:bodyPr>
          <a:lstStyle/>
          <a:p>
            <a:pPr algn="ctr"/>
            <a:r>
              <a:rPr lang="en-US" sz="900" dirty="0"/>
              <a:t>Power BI</a:t>
            </a:r>
          </a:p>
        </p:txBody>
      </p:sp>
      <p:sp>
        <p:nvSpPr>
          <p:cNvPr id="15" name="TextBox 49">
            <a:extLst>
              <a:ext uri="{FF2B5EF4-FFF2-40B4-BE49-F238E27FC236}">
                <a16:creationId xmlns:a16="http://schemas.microsoft.com/office/drawing/2014/main" id="{E95CF4B9-EEB8-17CA-19EA-2472316CAD87}"/>
              </a:ext>
            </a:extLst>
          </p:cNvPr>
          <p:cNvSpPr txBox="1"/>
          <p:nvPr/>
        </p:nvSpPr>
        <p:spPr>
          <a:xfrm>
            <a:off x="2945333" y="5125376"/>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16" name="TextBox 55">
            <a:extLst>
              <a:ext uri="{FF2B5EF4-FFF2-40B4-BE49-F238E27FC236}">
                <a16:creationId xmlns:a16="http://schemas.microsoft.com/office/drawing/2014/main" id="{68C39196-9A76-9B9C-1B05-BD9C8D9102AC}"/>
              </a:ext>
            </a:extLst>
          </p:cNvPr>
          <p:cNvSpPr txBox="1"/>
          <p:nvPr/>
        </p:nvSpPr>
        <p:spPr>
          <a:xfrm>
            <a:off x="510504" y="6031360"/>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17" name="TextBox 63">
            <a:extLst>
              <a:ext uri="{FF2B5EF4-FFF2-40B4-BE49-F238E27FC236}">
                <a16:creationId xmlns:a16="http://schemas.microsoft.com/office/drawing/2014/main" id="{9F0ADF11-0BA9-2950-3D73-6A3188567786}"/>
              </a:ext>
            </a:extLst>
          </p:cNvPr>
          <p:cNvSpPr txBox="1"/>
          <p:nvPr/>
        </p:nvSpPr>
        <p:spPr>
          <a:xfrm>
            <a:off x="3911333" y="5120263"/>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18" name="Picture 4" descr="Azure Machine Learning | element61">
            <a:extLst>
              <a:ext uri="{FF2B5EF4-FFF2-40B4-BE49-F238E27FC236}">
                <a16:creationId xmlns:a16="http://schemas.microsoft.com/office/drawing/2014/main" id="{32F3255D-2951-2A9D-C488-37028EF01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961" y="4773340"/>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38">
            <a:extLst>
              <a:ext uri="{FF2B5EF4-FFF2-40B4-BE49-F238E27FC236}">
                <a16:creationId xmlns:a16="http://schemas.microsoft.com/office/drawing/2014/main" id="{E25CCD8F-C306-8F70-EB82-B2E21E4EA48D}"/>
              </a:ext>
            </a:extLst>
          </p:cNvPr>
          <p:cNvSpPr txBox="1"/>
          <p:nvPr/>
        </p:nvSpPr>
        <p:spPr>
          <a:xfrm>
            <a:off x="1634953" y="5393385"/>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1" name="Picture 2" descr="Azure Synapse Analytics (@Azure_Synapse) / Twitter">
            <a:extLst>
              <a:ext uri="{FF2B5EF4-FFF2-40B4-BE49-F238E27FC236}">
                <a16:creationId xmlns:a16="http://schemas.microsoft.com/office/drawing/2014/main" id="{004A5611-D943-C233-5408-599F28282A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45333" y="4617211"/>
            <a:ext cx="433847" cy="47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表 2048">
            <a:extLst>
              <a:ext uri="{FF2B5EF4-FFF2-40B4-BE49-F238E27FC236}">
                <a16:creationId xmlns:a16="http://schemas.microsoft.com/office/drawing/2014/main" id="{74372AF2-C44F-7370-F922-6DE48DE234CF}"/>
              </a:ext>
            </a:extLst>
          </p:cNvPr>
          <p:cNvGraphicFramePr>
            <a:graphicFrameLocks noGrp="1"/>
          </p:cNvGraphicFramePr>
          <p:nvPr>
            <p:extLst>
              <p:ext uri="{D42A27DB-BD31-4B8C-83A1-F6EECF244321}">
                <p14:modId xmlns:p14="http://schemas.microsoft.com/office/powerpoint/2010/main" val="4269310459"/>
              </p:ext>
            </p:extLst>
          </p:nvPr>
        </p:nvGraphicFramePr>
        <p:xfrm>
          <a:off x="1857375" y="5848706"/>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4" name="直線矢印コネクタ 23">
            <a:extLst>
              <a:ext uri="{FF2B5EF4-FFF2-40B4-BE49-F238E27FC236}">
                <a16:creationId xmlns:a16="http://schemas.microsoft.com/office/drawing/2014/main" id="{76B19F91-7461-AF93-5F2E-19FF195AE7AA}"/>
              </a:ext>
            </a:extLst>
          </p:cNvPr>
          <p:cNvCxnSpPr/>
          <p:nvPr/>
        </p:nvCxnSpPr>
        <p:spPr>
          <a:xfrm>
            <a:off x="3523600" y="4899688"/>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6735729-5B00-9A8F-D896-32466CBBF90D}"/>
              </a:ext>
            </a:extLst>
          </p:cNvPr>
          <p:cNvCxnSpPr>
            <a:cxnSpLocks/>
          </p:cNvCxnSpPr>
          <p:nvPr/>
        </p:nvCxnSpPr>
        <p:spPr>
          <a:xfrm flipV="1">
            <a:off x="2427956" y="5479357"/>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71CDF44-C4E6-4726-540F-BBBC977ED763}"/>
              </a:ext>
            </a:extLst>
          </p:cNvPr>
          <p:cNvCxnSpPr>
            <a:cxnSpLocks/>
          </p:cNvCxnSpPr>
          <p:nvPr/>
        </p:nvCxnSpPr>
        <p:spPr>
          <a:xfrm flipV="1">
            <a:off x="3140385" y="5459579"/>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C543BF3-7649-7FBA-1F43-C2291BD76CDD}"/>
              </a:ext>
            </a:extLst>
          </p:cNvPr>
          <p:cNvCxnSpPr>
            <a:cxnSpLocks/>
          </p:cNvCxnSpPr>
          <p:nvPr/>
        </p:nvCxnSpPr>
        <p:spPr>
          <a:xfrm flipH="1" flipV="1">
            <a:off x="3672663" y="5487658"/>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FCA8A7F4-1B56-8DCD-2CEC-434B07E88BC9}"/>
              </a:ext>
            </a:extLst>
          </p:cNvPr>
          <p:cNvSpPr/>
          <p:nvPr/>
        </p:nvSpPr>
        <p:spPr>
          <a:xfrm>
            <a:off x="1726335" y="4670442"/>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33" name="テキスト ボックス 32">
            <a:extLst>
              <a:ext uri="{FF2B5EF4-FFF2-40B4-BE49-F238E27FC236}">
                <a16:creationId xmlns:a16="http://schemas.microsoft.com/office/drawing/2014/main" id="{B59A6CC2-E109-11EB-619F-48DDAEC73B85}"/>
              </a:ext>
            </a:extLst>
          </p:cNvPr>
          <p:cNvSpPr txBox="1"/>
          <p:nvPr/>
        </p:nvSpPr>
        <p:spPr>
          <a:xfrm>
            <a:off x="6312897" y="675186"/>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売上予測モデル改善サイクル</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大規模な機械学習のエンド ツー エンドのハンズオン トレーニング </a:t>
            </a:r>
            <a:r>
              <a:rPr lang="en-US" altLang="ja-JP" sz="1200" dirty="0">
                <a:solidFill>
                  <a:srgbClr val="000000"/>
                </a:solidFill>
                <a:latin typeface="メイリオ" panose="020B0604030504040204" pitchFamily="50" charset="-128"/>
                <a:ea typeface="メイリオ" panose="020B0604030504040204" pitchFamily="50" charset="-128"/>
              </a:rPr>
              <a:t>(ETL</a:t>
            </a:r>
            <a:r>
              <a:rPr lang="ja-JP" altLang="en-US" sz="1200" dirty="0">
                <a:solidFill>
                  <a:srgbClr val="000000"/>
                </a:solidFill>
                <a:latin typeface="メイリオ" panose="020B0604030504040204" pitchFamily="50" charset="-128"/>
                <a:ea typeface="メイリオ" panose="020B0604030504040204" pitchFamily="50" charset="-128"/>
              </a:rPr>
              <a:t>、データ クリーニング、特徴量エンジニアリング、モデル実験、モデル評価、モデル改善、レポート</a:t>
            </a:r>
            <a:r>
              <a:rPr lang="en-US" altLang="ja-JP" sz="1200" dirty="0">
                <a:solidFill>
                  <a:srgbClr val="000000"/>
                </a:solidFill>
                <a:latin typeface="メイリオ" panose="020B0604030504040204" pitchFamily="50" charset="-128"/>
                <a:ea typeface="メイリオ" panose="020B0604030504040204" pitchFamily="50" charset="-128"/>
              </a:rPr>
              <a: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・低コスト・安全な機械学習開発環境</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・予測モデル改善サイクルの高速化</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お客様情報：農機具メーカー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Sales Forecast Improvement Cycle</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Large-scale Machine Learning end-to-end hand-on training (ETL, data cleaning, feature engineering, model experiment, model evaluation, model improvement, report)</a:t>
            </a:r>
          </a:p>
          <a:p>
            <a:r>
              <a:rPr lang="en-US" altLang="ja-JP" sz="1200" dirty="0">
                <a:solidFill>
                  <a:srgbClr val="000000"/>
                </a:solidFill>
                <a:latin typeface="メイリオ" panose="020B0604030504040204" pitchFamily="50" charset="-128"/>
                <a:ea typeface="メイリオ" panose="020B0604030504040204" pitchFamily="50" charset="-128"/>
              </a:rPr>
              <a:t> </a:t>
            </a: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Low cost and Secured Machine Learning Development Environment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Fast improving iteration process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Agriculture equipment &amp; tools manufacturer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34" name="TextBox 111">
            <a:extLst>
              <a:ext uri="{FF2B5EF4-FFF2-40B4-BE49-F238E27FC236}">
                <a16:creationId xmlns:a16="http://schemas.microsoft.com/office/drawing/2014/main" id="{FC5D50AD-42E2-8928-677A-4F945D9F0997}"/>
              </a:ext>
            </a:extLst>
          </p:cNvPr>
          <p:cNvSpPr txBox="1"/>
          <p:nvPr/>
        </p:nvSpPr>
        <p:spPr>
          <a:xfrm>
            <a:off x="3889699" y="4555412"/>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
        <p:nvSpPr>
          <p:cNvPr id="35" name="TextBox 63">
            <a:extLst>
              <a:ext uri="{FF2B5EF4-FFF2-40B4-BE49-F238E27FC236}">
                <a16:creationId xmlns:a16="http://schemas.microsoft.com/office/drawing/2014/main" id="{64E87126-31AF-2C3E-60E8-BD4291BC73A0}"/>
              </a:ext>
            </a:extLst>
          </p:cNvPr>
          <p:cNvSpPr txBox="1"/>
          <p:nvPr/>
        </p:nvSpPr>
        <p:spPr>
          <a:xfrm>
            <a:off x="502904" y="5015381"/>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36" name="Picture 4" descr="Azure Machine Learning | element61">
            <a:extLst>
              <a:ext uri="{FF2B5EF4-FFF2-40B4-BE49-F238E27FC236}">
                <a16:creationId xmlns:a16="http://schemas.microsoft.com/office/drawing/2014/main" id="{2DABA40B-7F0B-4053-0BE4-04DF62B1F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2" y="4668458"/>
            <a:ext cx="301695" cy="325439"/>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04D0605-872B-F169-02E1-C6395C08DA2A}"/>
              </a:ext>
            </a:extLst>
          </p:cNvPr>
          <p:cNvPicPr>
            <a:picLocks noChangeAspect="1"/>
          </p:cNvPicPr>
          <p:nvPr/>
        </p:nvPicPr>
        <p:blipFill>
          <a:blip r:embed="rId5"/>
          <a:stretch>
            <a:fillRect/>
          </a:stretch>
        </p:blipFill>
        <p:spPr>
          <a:xfrm>
            <a:off x="208640" y="728367"/>
            <a:ext cx="5750169" cy="3356322"/>
          </a:xfrm>
          <a:prstGeom prst="rect">
            <a:avLst/>
          </a:prstGeom>
        </p:spPr>
      </p:pic>
    </p:spTree>
    <p:extLst>
      <p:ext uri="{BB962C8B-B14F-4D97-AF65-F5344CB8AC3E}">
        <p14:creationId xmlns:p14="http://schemas.microsoft.com/office/powerpoint/2010/main" val="354307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5F60BAB-2B6C-48F7-A2BB-352093B8FFF1}"/>
              </a:ext>
            </a:extLst>
          </p:cNvPr>
          <p:cNvSpPr/>
          <p:nvPr/>
        </p:nvSpPr>
        <p:spPr>
          <a:xfrm>
            <a:off x="1055077" y="2804746"/>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2A79BC59-6ED1-49F9-8035-316455C4BBC0}"/>
              </a:ext>
            </a:extLst>
          </p:cNvPr>
          <p:cNvSpPr/>
          <p:nvPr/>
        </p:nvSpPr>
        <p:spPr>
          <a:xfrm>
            <a:off x="1071528" y="2804746"/>
            <a:ext cx="2832256" cy="898332"/>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FEB2015-7001-4292-A3FE-0C57BEED4D42}"/>
              </a:ext>
            </a:extLst>
          </p:cNvPr>
          <p:cNvSpPr/>
          <p:nvPr/>
        </p:nvSpPr>
        <p:spPr>
          <a:xfrm>
            <a:off x="1055077" y="808892"/>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68EF2CE5-1F25-4739-8A20-2445368EDA04}"/>
              </a:ext>
            </a:extLst>
          </p:cNvPr>
          <p:cNvSpPr/>
          <p:nvPr/>
        </p:nvSpPr>
        <p:spPr>
          <a:xfrm>
            <a:off x="4671647" y="808892"/>
            <a:ext cx="2848708" cy="1248508"/>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EB99A747-99D4-4AD4-997B-34324DA504C5}"/>
              </a:ext>
            </a:extLst>
          </p:cNvPr>
          <p:cNvSpPr/>
          <p:nvPr/>
        </p:nvSpPr>
        <p:spPr>
          <a:xfrm>
            <a:off x="4671647" y="2804746"/>
            <a:ext cx="2848708" cy="12485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9D0C765E-8922-4083-8A11-F3359E8A708F}"/>
              </a:ext>
            </a:extLst>
          </p:cNvPr>
          <p:cNvSpPr/>
          <p:nvPr/>
        </p:nvSpPr>
        <p:spPr>
          <a:xfrm>
            <a:off x="1055076" y="5104501"/>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2D45C317-3437-4AFA-81CA-58CBC8BE1BBE}"/>
              </a:ext>
            </a:extLst>
          </p:cNvPr>
          <p:cNvSpPr/>
          <p:nvPr/>
        </p:nvSpPr>
        <p:spPr>
          <a:xfrm>
            <a:off x="4671647" y="5104501"/>
            <a:ext cx="2848708" cy="1248508"/>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9FE2660D-2477-4950-B18B-349C67B02B9E}"/>
              </a:ext>
            </a:extLst>
          </p:cNvPr>
          <p:cNvPicPr>
            <a:picLocks noChangeAspect="1"/>
          </p:cNvPicPr>
          <p:nvPr/>
        </p:nvPicPr>
        <p:blipFill>
          <a:blip r:embed="rId2"/>
          <a:stretch>
            <a:fillRect/>
          </a:stretch>
        </p:blipFill>
        <p:spPr>
          <a:xfrm>
            <a:off x="10509504" y="0"/>
            <a:ext cx="1682496" cy="6858000"/>
          </a:xfrm>
          <a:prstGeom prst="rect">
            <a:avLst/>
          </a:prstGeom>
        </p:spPr>
      </p:pic>
      <p:pic>
        <p:nvPicPr>
          <p:cNvPr id="14" name="Picture 13">
            <a:extLst>
              <a:ext uri="{FF2B5EF4-FFF2-40B4-BE49-F238E27FC236}">
                <a16:creationId xmlns:a16="http://schemas.microsoft.com/office/drawing/2014/main" id="{1C7C138C-165E-435E-B409-D4A095B36DB2}"/>
              </a:ext>
            </a:extLst>
          </p:cNvPr>
          <p:cNvPicPr>
            <a:picLocks noChangeAspect="1"/>
          </p:cNvPicPr>
          <p:nvPr/>
        </p:nvPicPr>
        <p:blipFill>
          <a:blip r:embed="rId3"/>
          <a:stretch>
            <a:fillRect/>
          </a:stretch>
        </p:blipFill>
        <p:spPr>
          <a:xfrm>
            <a:off x="5009379" y="908487"/>
            <a:ext cx="2127688" cy="1148914"/>
          </a:xfrm>
          <a:prstGeom prst="rect">
            <a:avLst/>
          </a:prstGeom>
        </p:spPr>
      </p:pic>
      <p:sp>
        <p:nvSpPr>
          <p:cNvPr id="19" name="TextBox 18">
            <a:extLst>
              <a:ext uri="{FF2B5EF4-FFF2-40B4-BE49-F238E27FC236}">
                <a16:creationId xmlns:a16="http://schemas.microsoft.com/office/drawing/2014/main" id="{80BDBA95-B171-47E7-AC13-96C1B8C4319B}"/>
              </a:ext>
            </a:extLst>
          </p:cNvPr>
          <p:cNvSpPr txBox="1"/>
          <p:nvPr/>
        </p:nvSpPr>
        <p:spPr>
          <a:xfrm>
            <a:off x="5215002" y="1112467"/>
            <a:ext cx="175383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Environment</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23" name="グラフィックス 10">
            <a:extLst>
              <a:ext uri="{FF2B5EF4-FFF2-40B4-BE49-F238E27FC236}">
                <a16:creationId xmlns:a16="http://schemas.microsoft.com/office/drawing/2014/main" id="{7978BB57-8DB2-4093-9981-AC56D9BF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91611" y="908486"/>
            <a:ext cx="438144" cy="489963"/>
          </a:xfrm>
          <a:prstGeom prst="rect">
            <a:avLst/>
          </a:prstGeom>
        </p:spPr>
      </p:pic>
      <p:pic>
        <p:nvPicPr>
          <p:cNvPr id="1030" name="Picture 6">
            <a:extLst>
              <a:ext uri="{FF2B5EF4-FFF2-40B4-BE49-F238E27FC236}">
                <a16:creationId xmlns:a16="http://schemas.microsoft.com/office/drawing/2014/main" id="{4FD153C7-438D-49FF-885D-D57A53C1B607}"/>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15282" t="26697" r="38110" b="44407"/>
          <a:stretch/>
        </p:blipFill>
        <p:spPr bwMode="auto">
          <a:xfrm>
            <a:off x="1055075" y="808891"/>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523D75-3093-4380-BEE8-841D294C9242}"/>
              </a:ext>
            </a:extLst>
          </p:cNvPr>
          <p:cNvSpPr txBox="1"/>
          <p:nvPr/>
        </p:nvSpPr>
        <p:spPr>
          <a:xfrm>
            <a:off x="1698684" y="1104078"/>
            <a:ext cx="159439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Clean Code</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5" name="グラフィックス 10">
            <a:extLst>
              <a:ext uri="{FF2B5EF4-FFF2-40B4-BE49-F238E27FC236}">
                <a16:creationId xmlns:a16="http://schemas.microsoft.com/office/drawing/2014/main" id="{AD94CE6D-E98F-4024-AF02-B50D31C21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pic>
        <p:nvPicPr>
          <p:cNvPr id="18" name="図 17">
            <a:extLst>
              <a:ext uri="{FF2B5EF4-FFF2-40B4-BE49-F238E27FC236}">
                <a16:creationId xmlns:a16="http://schemas.microsoft.com/office/drawing/2014/main" id="{910E1239-1238-4D51-B3CF-82EB43D84DF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400000"/>
                    </a14:imgEffect>
                    <a14:imgEffect>
                      <a14:brightnessContrast bright="-100000"/>
                    </a14:imgEffect>
                  </a14:imgLayer>
                </a14:imgProps>
              </a:ext>
            </a:extLst>
          </a:blip>
          <a:stretch>
            <a:fillRect/>
          </a:stretch>
        </p:blipFill>
        <p:spPr>
          <a:xfrm>
            <a:off x="2002527" y="2957047"/>
            <a:ext cx="684924" cy="1027386"/>
          </a:xfrm>
          <a:prstGeom prst="rect">
            <a:avLst/>
          </a:prstGeom>
        </p:spPr>
      </p:pic>
      <p:pic>
        <p:nvPicPr>
          <p:cNvPr id="20" name="図 18">
            <a:extLst>
              <a:ext uri="{FF2B5EF4-FFF2-40B4-BE49-F238E27FC236}">
                <a16:creationId xmlns:a16="http://schemas.microsoft.com/office/drawing/2014/main" id="{BC14DAED-168C-4A73-A87C-2CC94029F0EB}"/>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484735" y="3051541"/>
            <a:ext cx="569518" cy="932892"/>
          </a:xfrm>
          <a:prstGeom prst="rect">
            <a:avLst/>
          </a:prstGeom>
        </p:spPr>
      </p:pic>
      <p:pic>
        <p:nvPicPr>
          <p:cNvPr id="21" name="図 19">
            <a:extLst>
              <a:ext uri="{FF2B5EF4-FFF2-40B4-BE49-F238E27FC236}">
                <a16:creationId xmlns:a16="http://schemas.microsoft.com/office/drawing/2014/main" id="{D3548A27-9AD9-4D16-B6F2-B25C9102E9E0}"/>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23326" y="2957046"/>
            <a:ext cx="595712" cy="1027387"/>
          </a:xfrm>
          <a:prstGeom prst="rect">
            <a:avLst/>
          </a:prstGeom>
        </p:spPr>
      </p:pic>
      <p:pic>
        <p:nvPicPr>
          <p:cNvPr id="22" name="図 20">
            <a:extLst>
              <a:ext uri="{FF2B5EF4-FFF2-40B4-BE49-F238E27FC236}">
                <a16:creationId xmlns:a16="http://schemas.microsoft.com/office/drawing/2014/main" id="{D54F0173-6E40-4AF7-A2CD-FCB842271F52}"/>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62007" y="3297754"/>
            <a:ext cx="559758" cy="686679"/>
          </a:xfrm>
          <a:prstGeom prst="rect">
            <a:avLst/>
          </a:prstGeom>
        </p:spPr>
      </p:pic>
      <p:pic>
        <p:nvPicPr>
          <p:cNvPr id="24" name="図 20">
            <a:extLst>
              <a:ext uri="{FF2B5EF4-FFF2-40B4-BE49-F238E27FC236}">
                <a16:creationId xmlns:a16="http://schemas.microsoft.com/office/drawing/2014/main" id="{B33F5C84-11F5-4CA1-9BC2-EFE831AD1BBA}"/>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1161455" y="3297754"/>
            <a:ext cx="559758" cy="686679"/>
          </a:xfrm>
          <a:prstGeom prst="rect">
            <a:avLst/>
          </a:prstGeom>
        </p:spPr>
      </p:pic>
      <p:sp>
        <p:nvSpPr>
          <p:cNvPr id="26" name="TextBox 25">
            <a:extLst>
              <a:ext uri="{FF2B5EF4-FFF2-40B4-BE49-F238E27FC236}">
                <a16:creationId xmlns:a16="http://schemas.microsoft.com/office/drawing/2014/main" id="{5A80BA7E-55CA-4608-8F5B-B003F1819D6B}"/>
              </a:ext>
            </a:extLst>
          </p:cNvPr>
          <p:cNvSpPr txBox="1"/>
          <p:nvPr/>
        </p:nvSpPr>
        <p:spPr>
          <a:xfrm>
            <a:off x="1748073" y="2995192"/>
            <a:ext cx="1594397"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Object</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Detection</a:t>
            </a:r>
          </a:p>
        </p:txBody>
      </p:sp>
      <p:pic>
        <p:nvPicPr>
          <p:cNvPr id="89" name="Picture 88">
            <a:extLst>
              <a:ext uri="{FF2B5EF4-FFF2-40B4-BE49-F238E27FC236}">
                <a16:creationId xmlns:a16="http://schemas.microsoft.com/office/drawing/2014/main" id="{B828FB34-C2DE-4F9F-8765-8AFEF3B86ABD}"/>
              </a:ext>
            </a:extLst>
          </p:cNvPr>
          <p:cNvPicPr>
            <a:picLocks noChangeAspect="1"/>
          </p:cNvPicPr>
          <p:nvPr/>
        </p:nvPicPr>
        <p:blipFill>
          <a:blip r:embed="rId15">
            <a:lum bright="70000" contrast="-70000"/>
          </a:blip>
          <a:stretch>
            <a:fillRect/>
          </a:stretch>
        </p:blipFill>
        <p:spPr>
          <a:xfrm>
            <a:off x="4669412" y="2804106"/>
            <a:ext cx="2853175" cy="1249788"/>
          </a:xfrm>
          <a:prstGeom prst="rect">
            <a:avLst/>
          </a:prstGeom>
        </p:spPr>
      </p:pic>
      <p:sp>
        <p:nvSpPr>
          <p:cNvPr id="90" name="TextBox 89">
            <a:extLst>
              <a:ext uri="{FF2B5EF4-FFF2-40B4-BE49-F238E27FC236}">
                <a16:creationId xmlns:a16="http://schemas.microsoft.com/office/drawing/2014/main" id="{730D0276-BFBB-4381-A9EA-721DB0346B7B}"/>
              </a:ext>
            </a:extLst>
          </p:cNvPr>
          <p:cNvSpPr txBox="1"/>
          <p:nvPr/>
        </p:nvSpPr>
        <p:spPr>
          <a:xfrm>
            <a:off x="4853049" y="2946033"/>
            <a:ext cx="2477741" cy="1015663"/>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Similarity &amp;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Distance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Algorithms</a:t>
            </a:r>
            <a:endPar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91" name="Picture 2">
            <a:extLst>
              <a:ext uri="{FF2B5EF4-FFF2-40B4-BE49-F238E27FC236}">
                <a16:creationId xmlns:a16="http://schemas.microsoft.com/office/drawing/2014/main" id="{B00F3F13-2E6A-49D8-AE04-9EA66E0E2E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962" y="5175771"/>
            <a:ext cx="755392" cy="2181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0DFF51B-CE58-4DF4-8D32-AC883832E001}"/>
              </a:ext>
            </a:extLst>
          </p:cNvPr>
          <p:cNvPicPr>
            <a:picLocks noChangeAspect="1" noChangeArrowheads="1"/>
          </p:cNvPicPr>
          <p:nvPr/>
        </p:nvPicPr>
        <p:blipFill rotWithShape="1">
          <a:blip r:embed="rId17">
            <a:biLevel thresh="25000"/>
            <a:extLst>
              <a:ext uri="{28A0092B-C50C-407E-A947-70E740481C1C}">
                <a14:useLocalDpi xmlns:a14="http://schemas.microsoft.com/office/drawing/2010/main" val="0"/>
              </a:ext>
            </a:extLst>
          </a:blip>
          <a:srcRect t="19654" b="19729"/>
          <a:stretch/>
        </p:blipFill>
        <p:spPr bwMode="auto">
          <a:xfrm>
            <a:off x="1708206" y="5250311"/>
            <a:ext cx="1660305" cy="93843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827F808C-3A04-40F0-AFCD-EDE0CC048B89}"/>
              </a:ext>
            </a:extLst>
          </p:cNvPr>
          <p:cNvSpPr txBox="1"/>
          <p:nvPr/>
        </p:nvSpPr>
        <p:spPr>
          <a:xfrm>
            <a:off x="1442671" y="5449610"/>
            <a:ext cx="2122143" cy="707886"/>
          </a:xfrm>
          <a:prstGeom prst="rect">
            <a:avLst/>
          </a:prstGeom>
          <a:noFill/>
        </p:spPr>
        <p:txBody>
          <a:bodyPr wrap="square">
            <a:spAutoFit/>
          </a:bodyPr>
          <a:lstStyle/>
          <a:p>
            <a:pPr algn="ctr"/>
            <a:r>
              <a:rPr lang="en-US" sz="2000" i="0" dirty="0">
                <a:solidFill>
                  <a:srgbClr val="2F5597"/>
                </a:solidFill>
                <a:latin typeface="Segoe UI Black" panose="020B0A02040204020203" pitchFamily="34" charset="0"/>
                <a:ea typeface="Segoe UI Black" panose="020B0A02040204020203" pitchFamily="34" charset="0"/>
                <a:cs typeface="Arial" panose="020B0604020202020204" pitchFamily="34" charset="0"/>
              </a:rPr>
              <a:t>Azure Fundamentals	</a:t>
            </a:r>
            <a:endParaRPr lang="en-US" sz="2000" dirty="0">
              <a:solidFill>
                <a:srgbClr val="2F5597"/>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100" name="Picture 99">
            <a:extLst>
              <a:ext uri="{FF2B5EF4-FFF2-40B4-BE49-F238E27FC236}">
                <a16:creationId xmlns:a16="http://schemas.microsoft.com/office/drawing/2014/main" id="{3737DA85-240A-4588-8D73-C7EDED2BC25D}"/>
              </a:ext>
            </a:extLst>
          </p:cNvPr>
          <p:cNvPicPr>
            <a:picLocks noChangeAspect="1"/>
          </p:cNvPicPr>
          <p:nvPr/>
        </p:nvPicPr>
        <p:blipFill rotWithShape="1">
          <a:blip r:embed="rId18">
            <a:duotone>
              <a:schemeClr val="accent5">
                <a:shade val="45000"/>
                <a:satMod val="135000"/>
              </a:schemeClr>
              <a:prstClr val="white"/>
            </a:duotone>
          </a:blip>
          <a:srcRect b="34690"/>
          <a:stretch/>
        </p:blipFill>
        <p:spPr>
          <a:xfrm>
            <a:off x="5376790" y="5265411"/>
            <a:ext cx="1613239" cy="1087597"/>
          </a:xfrm>
          <a:prstGeom prst="rect">
            <a:avLst/>
          </a:prstGeom>
        </p:spPr>
      </p:pic>
      <p:sp>
        <p:nvSpPr>
          <p:cNvPr id="101" name="TextBox 100">
            <a:extLst>
              <a:ext uri="{FF2B5EF4-FFF2-40B4-BE49-F238E27FC236}">
                <a16:creationId xmlns:a16="http://schemas.microsoft.com/office/drawing/2014/main" id="{BC38C893-561C-4889-B832-2B0BAFBA24CA}"/>
              </a:ext>
            </a:extLst>
          </p:cNvPr>
          <p:cNvSpPr txBox="1"/>
          <p:nvPr/>
        </p:nvSpPr>
        <p:spPr>
          <a:xfrm>
            <a:off x="5031973" y="5209014"/>
            <a:ext cx="2175722" cy="1015663"/>
          </a:xfrm>
          <a:prstGeom prst="rect">
            <a:avLst/>
          </a:prstGeom>
          <a:noFill/>
        </p:spPr>
        <p:txBody>
          <a:bodyPr wrap="square">
            <a:spAutoFit/>
          </a:bodyPr>
          <a:lstStyle/>
          <a:p>
            <a:pPr algn="ctr"/>
            <a:r>
              <a:rPr lang="en-US" sz="2000" i="0" dirty="0">
                <a:solidFill>
                  <a:srgbClr val="31475E"/>
                </a:solidFill>
                <a:latin typeface="Segoe UI Black" panose="020B0A02040204020203" pitchFamily="34" charset="0"/>
                <a:ea typeface="Segoe UI Black" panose="020B0A02040204020203" pitchFamily="34" charset="0"/>
                <a:cs typeface="Arial" panose="020B0604020202020204" pitchFamily="34" charset="0"/>
              </a:rPr>
              <a:t>TensorFlow Developer Certificate</a:t>
            </a:r>
            <a:endParaRPr lang="en-US" sz="2000" dirty="0">
              <a:solidFill>
                <a:srgbClr val="31475E"/>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93" name="Picture 92">
            <a:extLst>
              <a:ext uri="{FF2B5EF4-FFF2-40B4-BE49-F238E27FC236}">
                <a16:creationId xmlns:a16="http://schemas.microsoft.com/office/drawing/2014/main" id="{FF7C0B71-FF2A-4628-8780-648E6F7EA540}"/>
              </a:ext>
            </a:extLst>
          </p:cNvPr>
          <p:cNvPicPr>
            <a:picLocks noChangeAspect="1"/>
          </p:cNvPicPr>
          <p:nvPr/>
        </p:nvPicPr>
        <p:blipFill>
          <a:blip r:embed="rId19"/>
          <a:stretch>
            <a:fillRect/>
          </a:stretch>
        </p:blipFill>
        <p:spPr>
          <a:xfrm>
            <a:off x="4729504" y="5158231"/>
            <a:ext cx="387768" cy="285094"/>
          </a:xfrm>
          <a:prstGeom prst="rect">
            <a:avLst/>
          </a:prstGeom>
        </p:spPr>
      </p:pic>
    </p:spTree>
    <p:extLst>
      <p:ext uri="{BB962C8B-B14F-4D97-AF65-F5344CB8AC3E}">
        <p14:creationId xmlns:p14="http://schemas.microsoft.com/office/powerpoint/2010/main" val="2263375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3D282D-6B06-4265-9CBF-60B46AF81F50}"/>
              </a:ext>
            </a:extLst>
          </p:cNvPr>
          <p:cNvSpPr/>
          <p:nvPr/>
        </p:nvSpPr>
        <p:spPr>
          <a:xfrm>
            <a:off x="4671646" y="818103"/>
            <a:ext cx="2848708" cy="1248508"/>
          </a:xfrm>
          <a:prstGeom prst="rect">
            <a:avLst/>
          </a:prstGeom>
          <a:solidFill>
            <a:srgbClr val="31475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 name="Rectangle 2">
            <a:extLst>
              <a:ext uri="{FF2B5EF4-FFF2-40B4-BE49-F238E27FC236}">
                <a16:creationId xmlns:a16="http://schemas.microsoft.com/office/drawing/2014/main" id="{05D6ADE5-951F-4203-8EE1-A6FCA1655E0C}"/>
              </a:ext>
            </a:extLst>
          </p:cNvPr>
          <p:cNvSpPr/>
          <p:nvPr/>
        </p:nvSpPr>
        <p:spPr>
          <a:xfrm>
            <a:off x="1055077" y="808892"/>
            <a:ext cx="2848708" cy="1248508"/>
          </a:xfrm>
          <a:prstGeom prst="rect">
            <a:avLst/>
          </a:prstGeom>
          <a:solidFill>
            <a:srgbClr val="4582A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Picture 6">
            <a:extLst>
              <a:ext uri="{FF2B5EF4-FFF2-40B4-BE49-F238E27FC236}">
                <a16:creationId xmlns:a16="http://schemas.microsoft.com/office/drawing/2014/main" id="{572E20D0-828C-43D0-92F9-2DEA9C7E4B0F}"/>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5282" t="26697" r="38110" b="44407"/>
          <a:stretch/>
        </p:blipFill>
        <p:spPr bwMode="auto">
          <a:xfrm>
            <a:off x="1055076" y="808890"/>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A2854-B623-4694-ABBF-5A20FA874319}"/>
              </a:ext>
            </a:extLst>
          </p:cNvPr>
          <p:cNvSpPr txBox="1"/>
          <p:nvPr/>
        </p:nvSpPr>
        <p:spPr>
          <a:xfrm>
            <a:off x="1618964" y="934526"/>
            <a:ext cx="1753837" cy="1015663"/>
          </a:xfrm>
          <a:prstGeom prst="rect">
            <a:avLst/>
          </a:prstGeom>
          <a:noFill/>
        </p:spPr>
        <p:txBody>
          <a:bodyPr wrap="square">
            <a:spAutoFit/>
          </a:bodyPr>
          <a:lstStyle/>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Logging</a:t>
            </a:r>
          </a:p>
          <a:p>
            <a:pPr algn="ctr"/>
            <a:r>
              <a:rPr lang="en-US" sz="200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Best Practices</a:t>
            </a:r>
          </a:p>
        </p:txBody>
      </p:sp>
      <p:pic>
        <p:nvPicPr>
          <p:cNvPr id="11" name="Picture 10">
            <a:extLst>
              <a:ext uri="{FF2B5EF4-FFF2-40B4-BE49-F238E27FC236}">
                <a16:creationId xmlns:a16="http://schemas.microsoft.com/office/drawing/2014/main" id="{70935CAB-A2CD-4E3C-BD65-5E86B1347D89}"/>
              </a:ext>
            </a:extLst>
          </p:cNvPr>
          <p:cNvPicPr>
            <a:picLocks noChangeAspect="1"/>
          </p:cNvPicPr>
          <p:nvPr/>
        </p:nvPicPr>
        <p:blipFill>
          <a:blip r:embed="rId3"/>
          <a:stretch>
            <a:fillRect/>
          </a:stretch>
        </p:blipFill>
        <p:spPr>
          <a:xfrm>
            <a:off x="10509504" y="0"/>
            <a:ext cx="1682496" cy="6858000"/>
          </a:xfrm>
          <a:prstGeom prst="rect">
            <a:avLst/>
          </a:prstGeom>
        </p:spPr>
      </p:pic>
      <p:pic>
        <p:nvPicPr>
          <p:cNvPr id="2" name="グラフィックス 10">
            <a:extLst>
              <a:ext uri="{FF2B5EF4-FFF2-40B4-BE49-F238E27FC236}">
                <a16:creationId xmlns:a16="http://schemas.microsoft.com/office/drawing/2014/main" id="{59A674BC-D2B4-4A47-B7AF-BEC78FC910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sp>
        <p:nvSpPr>
          <p:cNvPr id="14" name="TextBox 13">
            <a:extLst>
              <a:ext uri="{FF2B5EF4-FFF2-40B4-BE49-F238E27FC236}">
                <a16:creationId xmlns:a16="http://schemas.microsoft.com/office/drawing/2014/main" id="{0B148B2B-699E-4033-B60F-86F02AA15612}"/>
              </a:ext>
            </a:extLst>
          </p:cNvPr>
          <p:cNvSpPr txBox="1"/>
          <p:nvPr/>
        </p:nvSpPr>
        <p:spPr>
          <a:xfrm>
            <a:off x="5117675" y="2159638"/>
            <a:ext cx="2349141" cy="369332"/>
          </a:xfrm>
          <a:prstGeom prst="rect">
            <a:avLst/>
          </a:prstGeom>
          <a:noFill/>
        </p:spPr>
        <p:txBody>
          <a:bodyPr wrap="square">
            <a:spAutoFit/>
          </a:bodyPr>
          <a:lstStyle/>
          <a:p>
            <a:r>
              <a:rPr lang="en-US" dirty="0"/>
              <a:t>http://gg.gg/lw5fr</a:t>
            </a:r>
          </a:p>
        </p:txBody>
      </p:sp>
      <p:pic>
        <p:nvPicPr>
          <p:cNvPr id="16" name="Picture 15">
            <a:extLst>
              <a:ext uri="{FF2B5EF4-FFF2-40B4-BE49-F238E27FC236}">
                <a16:creationId xmlns:a16="http://schemas.microsoft.com/office/drawing/2014/main" id="{36BB404F-0417-41DD-A5E5-547E214BC094}"/>
              </a:ext>
            </a:extLst>
          </p:cNvPr>
          <p:cNvPicPr>
            <a:picLocks noChangeAspect="1"/>
          </p:cNvPicPr>
          <p:nvPr/>
        </p:nvPicPr>
        <p:blipFill rotWithShape="1">
          <a:blip r:embed="rId6"/>
          <a:srcRect b="28467"/>
          <a:stretch/>
        </p:blipFill>
        <p:spPr>
          <a:xfrm>
            <a:off x="4671646" y="818102"/>
            <a:ext cx="2848708" cy="1248507"/>
          </a:xfrm>
          <a:prstGeom prst="rect">
            <a:avLst/>
          </a:prstGeom>
        </p:spPr>
      </p:pic>
      <p:pic>
        <p:nvPicPr>
          <p:cNvPr id="6" name="Picture 5">
            <a:extLst>
              <a:ext uri="{FF2B5EF4-FFF2-40B4-BE49-F238E27FC236}">
                <a16:creationId xmlns:a16="http://schemas.microsoft.com/office/drawing/2014/main" id="{F1C277FD-5048-402E-BE36-C62B9A0D9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507" y="911130"/>
            <a:ext cx="299024" cy="299024"/>
          </a:xfrm>
          <a:prstGeom prst="rect">
            <a:avLst/>
          </a:prstGeom>
        </p:spPr>
      </p:pic>
      <p:sp>
        <p:nvSpPr>
          <p:cNvPr id="18" name="TextBox 17">
            <a:extLst>
              <a:ext uri="{FF2B5EF4-FFF2-40B4-BE49-F238E27FC236}">
                <a16:creationId xmlns:a16="http://schemas.microsoft.com/office/drawing/2014/main" id="{0D70A4E1-699A-4470-8353-B90D0827318F}"/>
              </a:ext>
            </a:extLst>
          </p:cNvPr>
          <p:cNvSpPr txBox="1"/>
          <p:nvPr/>
        </p:nvSpPr>
        <p:spPr>
          <a:xfrm>
            <a:off x="5437158" y="934523"/>
            <a:ext cx="1317684" cy="1015663"/>
          </a:xfrm>
          <a:prstGeom prst="rect">
            <a:avLst/>
          </a:prstGeom>
          <a:solidFill>
            <a:srgbClr val="FFFFFF">
              <a:alpha val="50196"/>
            </a:srgbClr>
          </a:solidFill>
        </p:spPr>
        <p:txBody>
          <a:bodyPr wrap="square">
            <a:spAutoFit/>
          </a:bodyPr>
          <a:lstStyle/>
          <a:p>
            <a:pPr algn="ct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Facebook Embodied </a:t>
            </a:r>
            <a:r>
              <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rPr>
              <a:t>A</a:t>
            </a: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gent</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sp>
        <p:nvSpPr>
          <p:cNvPr id="4" name="Rectangle 2">
            <a:extLst>
              <a:ext uri="{FF2B5EF4-FFF2-40B4-BE49-F238E27FC236}">
                <a16:creationId xmlns:a16="http://schemas.microsoft.com/office/drawing/2014/main" id="{53570257-5F61-4FBF-B739-A34D94685118}"/>
              </a:ext>
            </a:extLst>
          </p:cNvPr>
          <p:cNvSpPr/>
          <p:nvPr/>
        </p:nvSpPr>
        <p:spPr>
          <a:xfrm>
            <a:off x="1055077" y="2804747"/>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C4A379A-F4DC-4A30-8512-C3B7A99A3B80}"/>
              </a:ext>
            </a:extLst>
          </p:cNvPr>
          <p:cNvPicPr>
            <a:picLocks noChangeAspect="1"/>
          </p:cNvPicPr>
          <p:nvPr/>
        </p:nvPicPr>
        <p:blipFill rotWithShape="1">
          <a:blip r:embed="rId8">
            <a:duotone>
              <a:schemeClr val="accent1">
                <a:shade val="45000"/>
                <a:satMod val="135000"/>
              </a:schemeClr>
              <a:prstClr val="white"/>
            </a:duotone>
          </a:blip>
          <a:srcRect l="24224" b="28822"/>
          <a:stretch/>
        </p:blipFill>
        <p:spPr>
          <a:xfrm>
            <a:off x="1055076" y="3464941"/>
            <a:ext cx="734191" cy="581201"/>
          </a:xfrm>
          <a:prstGeom prst="rect">
            <a:avLst/>
          </a:prstGeom>
        </p:spPr>
      </p:pic>
      <p:pic>
        <p:nvPicPr>
          <p:cNvPr id="27" name="図 26">
            <a:extLst>
              <a:ext uri="{FF2B5EF4-FFF2-40B4-BE49-F238E27FC236}">
                <a16:creationId xmlns:a16="http://schemas.microsoft.com/office/drawing/2014/main" id="{2830705A-0A87-49BE-B43E-CBEDC90AE7B4}"/>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a:off x="1694639" y="3108574"/>
            <a:ext cx="1753837" cy="944681"/>
          </a:xfrm>
          <a:prstGeom prst="rect">
            <a:avLst/>
          </a:prstGeom>
        </p:spPr>
      </p:pic>
      <p:pic>
        <p:nvPicPr>
          <p:cNvPr id="29" name="図 28">
            <a:extLst>
              <a:ext uri="{FF2B5EF4-FFF2-40B4-BE49-F238E27FC236}">
                <a16:creationId xmlns:a16="http://schemas.microsoft.com/office/drawing/2014/main" id="{94B36321-B2A3-495A-AF23-7FE7D1CAB106}"/>
              </a:ext>
            </a:extLst>
          </p:cNvPr>
          <p:cNvPicPr>
            <a:picLocks noChangeAspect="1"/>
          </p:cNvPicPr>
          <p:nvPr/>
        </p:nvPicPr>
        <p:blipFill rotWithShape="1">
          <a:blip r:embed="rId10">
            <a:duotone>
              <a:prstClr val="black"/>
              <a:schemeClr val="accent5">
                <a:tint val="45000"/>
                <a:satMod val="400000"/>
              </a:schemeClr>
            </a:duotone>
          </a:blip>
          <a:srcRect l="9034" t="28627" r="28858" b="4811"/>
          <a:stretch/>
        </p:blipFill>
        <p:spPr>
          <a:xfrm>
            <a:off x="2807492" y="2804746"/>
            <a:ext cx="1096293" cy="1070968"/>
          </a:xfrm>
          <a:prstGeom prst="rect">
            <a:avLst/>
          </a:prstGeom>
        </p:spPr>
      </p:pic>
      <p:pic>
        <p:nvPicPr>
          <p:cNvPr id="13" name="グラフィックス 10">
            <a:extLst>
              <a:ext uri="{FF2B5EF4-FFF2-40B4-BE49-F238E27FC236}">
                <a16:creationId xmlns:a16="http://schemas.microsoft.com/office/drawing/2014/main" id="{EDC665CF-36D8-412E-A824-1E97FFC40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54" y="1827614"/>
            <a:ext cx="145134" cy="162299"/>
          </a:xfrm>
          <a:prstGeom prst="rect">
            <a:avLst/>
          </a:prstGeom>
        </p:spPr>
      </p:pic>
      <p:sp>
        <p:nvSpPr>
          <p:cNvPr id="9" name="TextBox 6">
            <a:extLst>
              <a:ext uri="{FF2B5EF4-FFF2-40B4-BE49-F238E27FC236}">
                <a16:creationId xmlns:a16="http://schemas.microsoft.com/office/drawing/2014/main" id="{18528FBD-CCC8-4293-954F-04902D8C4C35}"/>
              </a:ext>
            </a:extLst>
          </p:cNvPr>
          <p:cNvSpPr txBox="1"/>
          <p:nvPr/>
        </p:nvSpPr>
        <p:spPr>
          <a:xfrm>
            <a:off x="1618964" y="3102909"/>
            <a:ext cx="1753837" cy="707886"/>
          </a:xfrm>
          <a:prstGeom prst="rect">
            <a:avLst/>
          </a:prstGeom>
          <a:noFill/>
        </p:spPr>
        <p:txBody>
          <a:bodyPr wrap="square">
            <a:spAutoFit/>
          </a:bodyPr>
          <a:lstStyle/>
          <a:p>
            <a:pPr algn="ctr"/>
            <a:r>
              <a:rPr lang="en-US" sz="2000" i="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Survival</a:t>
            </a:r>
          </a:p>
          <a:p>
            <a:pPr algn="ctr"/>
            <a:r>
              <a:rPr lang="en-US" sz="200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Analysis</a:t>
            </a:r>
          </a:p>
        </p:txBody>
      </p:sp>
      <p:pic>
        <p:nvPicPr>
          <p:cNvPr id="37" name="図 36">
            <a:extLst>
              <a:ext uri="{FF2B5EF4-FFF2-40B4-BE49-F238E27FC236}">
                <a16:creationId xmlns:a16="http://schemas.microsoft.com/office/drawing/2014/main" id="{83E2CB49-1211-4CD7-AE28-6981C1CF45AF}"/>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flipV="1">
            <a:off x="1484713" y="2804746"/>
            <a:ext cx="952594" cy="513102"/>
          </a:xfrm>
          <a:prstGeom prst="rect">
            <a:avLst/>
          </a:prstGeom>
        </p:spPr>
      </p:pic>
      <p:sp>
        <p:nvSpPr>
          <p:cNvPr id="33" name="Rectangle 54">
            <a:extLst>
              <a:ext uri="{FF2B5EF4-FFF2-40B4-BE49-F238E27FC236}">
                <a16:creationId xmlns:a16="http://schemas.microsoft.com/office/drawing/2014/main" id="{D8B234F0-A805-4838-990D-6FE4841728A9}"/>
              </a:ext>
            </a:extLst>
          </p:cNvPr>
          <p:cNvSpPr/>
          <p:nvPr/>
        </p:nvSpPr>
        <p:spPr>
          <a:xfrm>
            <a:off x="4624289" y="2840687"/>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8" name="図 7">
            <a:extLst>
              <a:ext uri="{FF2B5EF4-FFF2-40B4-BE49-F238E27FC236}">
                <a16:creationId xmlns:a16="http://schemas.microsoft.com/office/drawing/2014/main" id="{AEEACBEE-6129-477F-BCC1-65998681FCC9}"/>
              </a:ext>
            </a:extLst>
          </p:cNvPr>
          <p:cNvPicPr>
            <a:picLocks noChangeAspect="1"/>
          </p:cNvPicPr>
          <p:nvPr/>
        </p:nvPicPr>
        <p:blipFill>
          <a:blip r:embed="rId11">
            <a:duotone>
              <a:schemeClr val="accent1">
                <a:shade val="45000"/>
                <a:satMod val="135000"/>
              </a:schemeClr>
              <a:prstClr val="white"/>
            </a:duotone>
          </a:blip>
          <a:stretch>
            <a:fillRect/>
          </a:stretch>
        </p:blipFill>
        <p:spPr>
          <a:xfrm>
            <a:off x="4698262" y="2897964"/>
            <a:ext cx="2700762" cy="1133954"/>
          </a:xfrm>
          <a:prstGeom prst="rect">
            <a:avLst/>
          </a:prstGeom>
        </p:spPr>
      </p:pic>
      <p:sp>
        <p:nvSpPr>
          <p:cNvPr id="38" name="TextBox 17">
            <a:extLst>
              <a:ext uri="{FF2B5EF4-FFF2-40B4-BE49-F238E27FC236}">
                <a16:creationId xmlns:a16="http://schemas.microsoft.com/office/drawing/2014/main" id="{18E6D672-6EA7-4A98-B4C0-939009AE3AEF}"/>
              </a:ext>
            </a:extLst>
          </p:cNvPr>
          <p:cNvSpPr txBox="1"/>
          <p:nvPr/>
        </p:nvSpPr>
        <p:spPr>
          <a:xfrm>
            <a:off x="5219251" y="3110998"/>
            <a:ext cx="1658784"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Python</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Applications</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pic>
        <p:nvPicPr>
          <p:cNvPr id="39" name="グラフィックス 10">
            <a:extLst>
              <a:ext uri="{FF2B5EF4-FFF2-40B4-BE49-F238E27FC236}">
                <a16:creationId xmlns:a16="http://schemas.microsoft.com/office/drawing/2014/main" id="{A9E9E1CA-62AE-44A4-8B11-58B5B4E1B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2938" y="2949604"/>
            <a:ext cx="438144" cy="489963"/>
          </a:xfrm>
          <a:prstGeom prst="rect">
            <a:avLst/>
          </a:prstGeom>
        </p:spPr>
      </p:pic>
    </p:spTree>
    <p:extLst>
      <p:ext uri="{BB962C8B-B14F-4D97-AF65-F5344CB8AC3E}">
        <p14:creationId xmlns:p14="http://schemas.microsoft.com/office/powerpoint/2010/main" val="343340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Pattern background png images | PNGEgg">
            <a:extLst>
              <a:ext uri="{FF2B5EF4-FFF2-40B4-BE49-F238E27FC236}">
                <a16:creationId xmlns:a16="http://schemas.microsoft.com/office/drawing/2014/main" id="{94066B74-14F6-1D99-8AE7-D9B41D5FBD9C}"/>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9509" y="2786463"/>
            <a:ext cx="2848708" cy="12350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
            <a:extLst>
              <a:ext uri="{FF2B5EF4-FFF2-40B4-BE49-F238E27FC236}">
                <a16:creationId xmlns:a16="http://schemas.microsoft.com/office/drawing/2014/main" id="{B0BA7BA8-62D7-4F26-8114-E8C0984EC101}"/>
              </a:ext>
            </a:extLst>
          </p:cNvPr>
          <p:cNvSpPr/>
          <p:nvPr/>
        </p:nvSpPr>
        <p:spPr>
          <a:xfrm>
            <a:off x="5515982" y="822365"/>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7" name="図 26">
            <a:extLst>
              <a:ext uri="{FF2B5EF4-FFF2-40B4-BE49-F238E27FC236}">
                <a16:creationId xmlns:a16="http://schemas.microsoft.com/office/drawing/2014/main" id="{4EFDD08C-5631-4AA5-A9B2-F7D24FF339BD}"/>
              </a:ext>
            </a:extLst>
          </p:cNvPr>
          <p:cNvPicPr>
            <a:picLocks noChangeAspect="1"/>
          </p:cNvPicPr>
          <p:nvPr/>
        </p:nvPicPr>
        <p:blipFill rotWithShape="1">
          <a:blip r:embed="rId4">
            <a:extLst>
              <a:ext uri="{28A0092B-C50C-407E-A947-70E740481C1C}">
                <a14:useLocalDpi xmlns:a14="http://schemas.microsoft.com/office/drawing/2010/main" val="0"/>
              </a:ext>
            </a:extLst>
          </a:blip>
          <a:srcRect t="18119" b="36698"/>
          <a:stretch/>
        </p:blipFill>
        <p:spPr>
          <a:xfrm>
            <a:off x="5515982" y="822365"/>
            <a:ext cx="2848708" cy="1248508"/>
          </a:xfrm>
          <a:prstGeom prst="rect">
            <a:avLst/>
          </a:prstGeom>
        </p:spPr>
      </p:pic>
      <p:pic>
        <p:nvPicPr>
          <p:cNvPr id="7" name="図 6" descr="背景パターン&#10;&#10;自動的に生成された説明">
            <a:extLst>
              <a:ext uri="{FF2B5EF4-FFF2-40B4-BE49-F238E27FC236}">
                <a16:creationId xmlns:a16="http://schemas.microsoft.com/office/drawing/2014/main" id="{18F93B3E-08E2-496A-B681-BF3BF8DAF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515982" y="829442"/>
            <a:ext cx="2848708" cy="1241431"/>
          </a:xfrm>
          <a:prstGeom prst="rect">
            <a:avLst/>
          </a:prstGeom>
        </p:spPr>
      </p:pic>
      <p:pic>
        <p:nvPicPr>
          <p:cNvPr id="10" name="グラフィックス 10">
            <a:extLst>
              <a:ext uri="{FF2B5EF4-FFF2-40B4-BE49-F238E27FC236}">
                <a16:creationId xmlns:a16="http://schemas.microsoft.com/office/drawing/2014/main" id="{BE9594AC-CFFE-4C6B-8535-E071017A1B5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5682635" y="1024908"/>
            <a:ext cx="355420" cy="326747"/>
          </a:xfrm>
          <a:prstGeom prst="rect">
            <a:avLst/>
          </a:prstGeom>
        </p:spPr>
      </p:pic>
      <p:sp>
        <p:nvSpPr>
          <p:cNvPr id="11" name="TextBox 7">
            <a:extLst>
              <a:ext uri="{FF2B5EF4-FFF2-40B4-BE49-F238E27FC236}">
                <a16:creationId xmlns:a16="http://schemas.microsoft.com/office/drawing/2014/main" id="{BB405016-D125-4BE2-8418-A24A2C8E98F0}"/>
              </a:ext>
            </a:extLst>
          </p:cNvPr>
          <p:cNvSpPr txBox="1"/>
          <p:nvPr/>
        </p:nvSpPr>
        <p:spPr>
          <a:xfrm>
            <a:off x="5941594" y="1121073"/>
            <a:ext cx="2122143" cy="830997"/>
          </a:xfrm>
          <a:prstGeom prst="rect">
            <a:avLst/>
          </a:prstGeom>
          <a:noFill/>
        </p:spPr>
        <p:txBody>
          <a:bodyPr wrap="square">
            <a:spAutoFit/>
          </a:bodyPr>
          <a:lstStyle/>
          <a:p>
            <a:pPr algn="ctr"/>
            <a:r>
              <a:rPr lang="en-US" sz="2000"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Feature  Scaling</a:t>
            </a:r>
          </a:p>
          <a:p>
            <a:pPr algn="ctr"/>
            <a:r>
              <a:rPr lang="ja-JP" altLang="en-US" sz="1400" b="1"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特徴量のスケーリング</a:t>
            </a:r>
            <a:endParaRPr lang="en-US" sz="1400" b="1"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2" name="Picture 10">
            <a:extLst>
              <a:ext uri="{FF2B5EF4-FFF2-40B4-BE49-F238E27FC236}">
                <a16:creationId xmlns:a16="http://schemas.microsoft.com/office/drawing/2014/main" id="{558FF771-298E-488A-9F2F-5BD55FCAE373}"/>
              </a:ext>
            </a:extLst>
          </p:cNvPr>
          <p:cNvPicPr>
            <a:picLocks noChangeAspect="1"/>
          </p:cNvPicPr>
          <p:nvPr/>
        </p:nvPicPr>
        <p:blipFill>
          <a:blip r:embed="rId8"/>
          <a:stretch>
            <a:fillRect/>
          </a:stretch>
        </p:blipFill>
        <p:spPr>
          <a:xfrm>
            <a:off x="10509504" y="0"/>
            <a:ext cx="1682496" cy="6858000"/>
          </a:xfrm>
          <a:prstGeom prst="rect">
            <a:avLst/>
          </a:prstGeom>
        </p:spPr>
      </p:pic>
      <p:sp>
        <p:nvSpPr>
          <p:cNvPr id="3" name="Rectangle 5">
            <a:extLst>
              <a:ext uri="{FF2B5EF4-FFF2-40B4-BE49-F238E27FC236}">
                <a16:creationId xmlns:a16="http://schemas.microsoft.com/office/drawing/2014/main" id="{4AF80109-51C1-4857-83D5-D8CA7447380F}"/>
              </a:ext>
            </a:extLst>
          </p:cNvPr>
          <p:cNvSpPr/>
          <p:nvPr/>
        </p:nvSpPr>
        <p:spPr>
          <a:xfrm>
            <a:off x="1175726" y="808892"/>
            <a:ext cx="2848708" cy="1248508"/>
          </a:xfrm>
          <a:prstGeom prst="rect">
            <a:avLst/>
          </a:prstGeom>
          <a:solidFill>
            <a:srgbClr val="95B2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7E0AC04-241F-4782-A1CA-AC06479C2455}"/>
              </a:ext>
            </a:extLst>
          </p:cNvPr>
          <p:cNvPicPr>
            <a:picLocks noChangeAspect="1"/>
          </p:cNvPicPr>
          <p:nvPr/>
        </p:nvPicPr>
        <p:blipFill rotWithShape="1">
          <a:blip r:embed="rId9"/>
          <a:srcRect l="28799" r="28799"/>
          <a:stretch/>
        </p:blipFill>
        <p:spPr>
          <a:xfrm>
            <a:off x="1175726" y="808892"/>
            <a:ext cx="2848708" cy="1261981"/>
          </a:xfrm>
          <a:prstGeom prst="rect">
            <a:avLst/>
          </a:prstGeom>
        </p:spPr>
      </p:pic>
      <p:pic>
        <p:nvPicPr>
          <p:cNvPr id="6" name="グラフィックス 10">
            <a:extLst>
              <a:ext uri="{FF2B5EF4-FFF2-40B4-BE49-F238E27FC236}">
                <a16:creationId xmlns:a16="http://schemas.microsoft.com/office/drawing/2014/main" id="{C8FE9176-9452-488A-8A48-680395C5553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1175852" y="972214"/>
            <a:ext cx="355420" cy="326747"/>
          </a:xfrm>
          <a:prstGeom prst="rect">
            <a:avLst/>
          </a:prstGeom>
        </p:spPr>
      </p:pic>
      <p:pic>
        <p:nvPicPr>
          <p:cNvPr id="26" name="図 25">
            <a:extLst>
              <a:ext uri="{FF2B5EF4-FFF2-40B4-BE49-F238E27FC236}">
                <a16:creationId xmlns:a16="http://schemas.microsoft.com/office/drawing/2014/main" id="{76D5278F-F322-4E18-86E0-E4366CA7BE5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61000"/>
                    </a14:imgEffect>
                  </a14:imgLayer>
                </a14:imgProps>
              </a:ext>
              <a:ext uri="{28A0092B-C50C-407E-A947-70E740481C1C}">
                <a14:useLocalDpi xmlns:a14="http://schemas.microsoft.com/office/drawing/2010/main" val="0"/>
              </a:ext>
            </a:extLst>
          </a:blip>
          <a:srcRect t="18119" b="36698"/>
          <a:stretch/>
        </p:blipFill>
        <p:spPr>
          <a:xfrm>
            <a:off x="1175727" y="808892"/>
            <a:ext cx="2848708" cy="1248508"/>
          </a:xfrm>
          <a:prstGeom prst="rect">
            <a:avLst/>
          </a:prstGeom>
        </p:spPr>
      </p:pic>
      <p:sp>
        <p:nvSpPr>
          <p:cNvPr id="5" name="TextBox 7">
            <a:extLst>
              <a:ext uri="{FF2B5EF4-FFF2-40B4-BE49-F238E27FC236}">
                <a16:creationId xmlns:a16="http://schemas.microsoft.com/office/drawing/2014/main" id="{9D8A99AB-49C3-46BE-A2D2-8328E6CB23A7}"/>
              </a:ext>
            </a:extLst>
          </p:cNvPr>
          <p:cNvSpPr txBox="1"/>
          <p:nvPr/>
        </p:nvSpPr>
        <p:spPr>
          <a:xfrm>
            <a:off x="1531272" y="919520"/>
            <a:ext cx="1929221" cy="923330"/>
          </a:xfrm>
          <a:prstGeom prst="rect">
            <a:avLst/>
          </a:prstGeom>
          <a:noFill/>
        </p:spPr>
        <p:txBody>
          <a:bodyPr wrap="square">
            <a:spAutoFit/>
          </a:bodyPr>
          <a:lstStyle/>
          <a:p>
            <a:pPr algn="ctr"/>
            <a:r>
              <a:rPr lang="en-US"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Data Augmentation</a:t>
            </a:r>
          </a:p>
          <a:p>
            <a:pPr algn="ctr"/>
            <a:r>
              <a:rPr lang="ja-JP" altLang="en-US" b="1"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データ拡張</a:t>
            </a:r>
            <a:endParaRPr lang="en-US" b="1"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1026" name="Picture 2" descr="Kaggle採用について | 大阪のAI／人工知能開発に力を入れている会社｜AIエンジニア25名在籍">
            <a:extLst>
              <a:ext uri="{FF2B5EF4-FFF2-40B4-BE49-F238E27FC236}">
                <a16:creationId xmlns:a16="http://schemas.microsoft.com/office/drawing/2014/main" id="{AC4A2620-8B3B-4095-8EB8-FF6FD787B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7037" y="2982995"/>
            <a:ext cx="1301623" cy="5027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a:extLst>
              <a:ext uri="{FF2B5EF4-FFF2-40B4-BE49-F238E27FC236}">
                <a16:creationId xmlns:a16="http://schemas.microsoft.com/office/drawing/2014/main" id="{8D6AD11F-CD50-E139-095C-3A7A979E4BC1}"/>
              </a:ext>
            </a:extLst>
          </p:cNvPr>
          <p:cNvGrpSpPr/>
          <p:nvPr/>
        </p:nvGrpSpPr>
        <p:grpSpPr>
          <a:xfrm>
            <a:off x="1952469" y="3540236"/>
            <a:ext cx="1290758" cy="313457"/>
            <a:chOff x="1883120" y="3540236"/>
            <a:chExt cx="1290758" cy="313457"/>
          </a:xfrm>
        </p:grpSpPr>
        <p:pic>
          <p:nvPicPr>
            <p:cNvPr id="1028" name="Picture 4" descr="gold">
              <a:extLst>
                <a:ext uri="{FF2B5EF4-FFF2-40B4-BE49-F238E27FC236}">
                  <a16:creationId xmlns:a16="http://schemas.microsoft.com/office/drawing/2014/main" id="{AD06D2A4-3CCC-D269-9B4E-F7908F5C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3120" y="3549107"/>
              <a:ext cx="295714" cy="29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ver">
              <a:extLst>
                <a:ext uri="{FF2B5EF4-FFF2-40B4-BE49-F238E27FC236}">
                  <a16:creationId xmlns:a16="http://schemas.microsoft.com/office/drawing/2014/main" id="{1DA44522-6DA3-F78D-BC86-C7B0EC9FBF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0642" y="3540236"/>
              <a:ext cx="295714" cy="313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onze">
              <a:extLst>
                <a:ext uri="{FF2B5EF4-FFF2-40B4-BE49-F238E27FC236}">
                  <a16:creationId xmlns:a16="http://schemas.microsoft.com/office/drawing/2014/main" id="{C3735390-6E92-8261-5B2B-C7C3B0D201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8164" y="3540236"/>
              <a:ext cx="295714" cy="3134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6650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969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9674</TotalTime>
  <Words>3987</Words>
  <Application>Microsoft Office PowerPoint</Application>
  <PresentationFormat>Widescreen</PresentationFormat>
  <Paragraphs>1978</Paragraphs>
  <Slides>61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Helvetica Neue</vt:lpstr>
      <vt:lpstr>Meiryo UI</vt:lpstr>
      <vt:lpstr>メイリオ</vt:lpstr>
      <vt:lpstr>Aharoni</vt:lpstr>
      <vt:lpstr>Arial</vt:lpstr>
      <vt:lpstr>Calibri</vt:lpstr>
      <vt:lpstr>Calibri Light</vt:lpstr>
      <vt:lpstr>Impact</vt:lpstr>
      <vt:lpstr>Segoe UI Black</vt:lpstr>
      <vt:lpstr>Office テーマ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AI環境構築：PaaS</vt:lpstr>
      <vt:lpstr>PowerPoint Presentation</vt:lpstr>
      <vt:lpstr>PowerPoint Presentation</vt:lpstr>
      <vt:lpstr>AI環境構築：IaaS</vt:lpstr>
      <vt:lpstr>PowerPoint Presentation</vt:lpstr>
      <vt:lpstr>PowerPoint Presentation</vt:lpstr>
      <vt:lpstr>AI環境構築：推論モデル・Kubernetes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Kritdikoon Woraitthinan</cp:lastModifiedBy>
  <cp:revision>364</cp:revision>
  <dcterms:created xsi:type="dcterms:W3CDTF">2020-07-15T20:01:48Z</dcterms:created>
  <dcterms:modified xsi:type="dcterms:W3CDTF">2023-08-26T08:14:38Z</dcterms:modified>
</cp:coreProperties>
</file>